
<file path=[Content_Types].xml><?xml version="1.0" encoding="utf-8"?>
<Types xmlns="http://schemas.openxmlformats.org/package/2006/content-types">
  <Default Extension="xml" ContentType="application/xml"/>
  <Default Extension="tiff" ContentType="image/tiff"/>
  <Default Extension="png" ContentType="image/png"/>
  <Default Extension="wdp" ContentType="image/vnd.ms-photo"/>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7" r:id="rId7"/>
    <p:sldId id="261" r:id="rId8"/>
    <p:sldId id="262" r:id="rId9"/>
    <p:sldId id="263" r:id="rId10"/>
    <p:sldId id="264" r:id="rId11"/>
    <p:sldId id="265" r:id="rId12"/>
    <p:sldId id="266" r:id="rId1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595"/>
  </p:normalViewPr>
  <p:slideViewPr>
    <p:cSldViewPr snapToGrid="0" snapToObjects="1">
      <p:cViewPr varScale="1">
        <p:scale>
          <a:sx n="90" d="100"/>
          <a:sy n="90" d="100"/>
        </p:scale>
        <p:origin x="232" y="4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hdphoto1.wdp>
</file>

<file path=ppt/media/hdphoto10.wdp>
</file>

<file path=ppt/media/hdphoto11.wdp>
</file>

<file path=ppt/media/hdphoto12.wdp>
</file>

<file path=ppt/media/hdphoto13.wdp>
</file>

<file path=ppt/media/hdphoto14.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tiff>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0" lvl="0" indent="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0" lvl="0" indent="0">
              <a:spcBef>
                <a:spcPts val="0"/>
              </a:spcBef>
              <a:buNone/>
            </a:pPr>
            <a:endParaRPr/>
          </a:p>
        </p:txBody>
      </p:sp>
      <p:sp>
        <p:nvSpPr>
          <p:cNvPr id="166" name="Shape 1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5" name="Shape 17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0" lvl="0" indent="0">
              <a:spcBef>
                <a:spcPts val="0"/>
              </a:spcBef>
              <a:buNone/>
            </a:pPr>
            <a:endParaRPr/>
          </a:p>
        </p:txBody>
      </p:sp>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0" lvl="0" indent="0">
              <a:spcBef>
                <a:spcPts val="0"/>
              </a:spcBef>
              <a:buNone/>
            </a:pPr>
            <a:endParaRPr/>
          </a:p>
        </p:txBody>
      </p:sp>
      <p:sp>
        <p:nvSpPr>
          <p:cNvPr id="115" name="Shape 1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As you can see there is positive trend between speed and win percentage. That</a:t>
            </a:r>
            <a:r>
              <a:rPr lang="en-US" baseline="0" dirty="0" smtClean="0"/>
              <a:t> being said there is an outlier at the beginning that has practically no speed but a decent win percentage.</a:t>
            </a:r>
            <a:endParaRPr lang="en-US" dirty="0"/>
          </a:p>
        </p:txBody>
      </p:sp>
    </p:spTree>
    <p:extLst>
      <p:ext uri="{BB962C8B-B14F-4D97-AF65-F5344CB8AC3E}">
        <p14:creationId xmlns:p14="http://schemas.microsoft.com/office/powerpoint/2010/main" val="8293715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6" name="Shape 12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1524000" y="1122363"/>
            <a:ext cx="9144000" cy="2387600"/>
          </a:xfrm>
          <a:prstGeom prst="rect">
            <a:avLst/>
          </a:prstGeom>
          <a:noFill/>
          <a:ln>
            <a:noFill/>
          </a:ln>
        </p:spPr>
        <p:txBody>
          <a:bodyPr wrap="square" lIns="91425" tIns="91425" rIns="91425" bIns="91425" anchor="b" anchorCtr="0"/>
          <a:lstStyle>
            <a:lvl1pPr marL="0" marR="0" lvl="0" indent="0" algn="ctr" rtl="0">
              <a:lnSpc>
                <a:spcPct val="90000"/>
              </a:lnSpc>
              <a:spcBef>
                <a:spcPts val="0"/>
              </a:spcBef>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13" name="Shape 13"/>
          <p:cNvSpPr txBox="1">
            <a:spLocks noGrp="1"/>
          </p:cNvSpPr>
          <p:nvPr>
            <p:ph type="subTitle" idx="1"/>
          </p:nvPr>
        </p:nvSpPr>
        <p:spPr>
          <a:xfrm>
            <a:off x="1524000" y="3602038"/>
            <a:ext cx="9144000" cy="1655762"/>
          </a:xfrm>
          <a:prstGeom prst="rect">
            <a:avLst/>
          </a:prstGeom>
          <a:noFill/>
          <a:ln>
            <a:noFill/>
          </a:ln>
        </p:spPr>
        <p:txBody>
          <a:bodyPr wrap="square" lIns="91425" tIns="91425" rIns="91425" bIns="91425" anchor="t" anchorCtr="0"/>
          <a:lstStyle>
            <a:lvl1pPr marL="0" marR="0" lvl="0" indent="0" algn="ctr" rtl="0">
              <a:lnSpc>
                <a:spcPct val="90000"/>
              </a:lnSpc>
              <a:spcBef>
                <a:spcPts val="1000"/>
              </a:spcBef>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L="457200" marR="0" lvl="1" indent="0" algn="ctr" rtl="0">
              <a:lnSpc>
                <a:spcPct val="90000"/>
              </a:lnSpc>
              <a:spcBef>
                <a:spcPts val="500"/>
              </a:spcBef>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L="914400" marR="0" lvl="2" indent="0" algn="ctr" rtl="0">
              <a:lnSpc>
                <a:spcPct val="90000"/>
              </a:lnSpc>
              <a:spcBef>
                <a:spcPts val="500"/>
              </a:spcBef>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L="1371600" marR="0" lvl="3" indent="0" algn="ctr" rtl="0">
              <a:lnSpc>
                <a:spcPct val="90000"/>
              </a:lnSpc>
              <a:spcBef>
                <a:spcPts val="500"/>
              </a:spcBef>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L="1828800" marR="0" lvl="4" indent="0" algn="ctr" rtl="0">
              <a:lnSpc>
                <a:spcPct val="90000"/>
              </a:lnSpc>
              <a:spcBef>
                <a:spcPts val="500"/>
              </a:spcBef>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L="2286000" marR="0" lvl="5" indent="0" algn="ctr" rtl="0">
              <a:lnSpc>
                <a:spcPct val="90000"/>
              </a:lnSpc>
              <a:spcBef>
                <a:spcPts val="500"/>
              </a:spcBef>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70" name="Shape 70"/>
          <p:cNvSpPr txBox="1">
            <a:spLocks noGrp="1"/>
          </p:cNvSpPr>
          <p:nvPr>
            <p:ph type="body" idx="1"/>
          </p:nvPr>
        </p:nvSpPr>
        <p:spPr>
          <a:xfrm rot="5400000">
            <a:off x="3920331" y="-1256506"/>
            <a:ext cx="4351338" cy="105156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7133431" y="1956594"/>
            <a:ext cx="5811838" cy="2628900"/>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76" name="Shape 76"/>
          <p:cNvSpPr txBox="1">
            <a:spLocks noGrp="1"/>
          </p:cNvSpPr>
          <p:nvPr>
            <p:ph type="body" idx="1"/>
          </p:nvPr>
        </p:nvSpPr>
        <p:spPr>
          <a:xfrm rot="5400000">
            <a:off x="1799431" y="-596106"/>
            <a:ext cx="5811838" cy="77343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19" name="Shape 19"/>
          <p:cNvSpPr txBox="1">
            <a:spLocks noGrp="1"/>
          </p:cNvSpPr>
          <p:nvPr>
            <p:ph type="body" idx="1"/>
          </p:nvPr>
        </p:nvSpPr>
        <p:spPr>
          <a:xfrm>
            <a:off x="838200" y="1825625"/>
            <a:ext cx="10515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Shape 21"/>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Shape 22"/>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831850" y="1709738"/>
            <a:ext cx="10515600" cy="2852737"/>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25" name="Shape 25"/>
          <p:cNvSpPr txBox="1">
            <a:spLocks noGrp="1"/>
          </p:cNvSpPr>
          <p:nvPr>
            <p:ph type="body" idx="1"/>
          </p:nvPr>
        </p:nvSpPr>
        <p:spPr>
          <a:xfrm>
            <a:off x="831850" y="4589463"/>
            <a:ext cx="10515600" cy="1500187"/>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457200" marR="0" lvl="1" indent="0" algn="l" rtl="0">
              <a:lnSpc>
                <a:spcPct val="90000"/>
              </a:lnSpc>
              <a:spcBef>
                <a:spcPts val="500"/>
              </a:spcBef>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914400" marR="0" lvl="2" indent="0" algn="l" rtl="0">
              <a:lnSpc>
                <a:spcPct val="90000"/>
              </a:lnSpc>
              <a:spcBef>
                <a:spcPts val="500"/>
              </a:spcBef>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371600" marR="0" lvl="3" indent="0" algn="l" rtl="0">
              <a:lnSpc>
                <a:spcPct val="90000"/>
              </a:lnSpc>
              <a:spcBef>
                <a:spcPts val="500"/>
              </a:spcBef>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1828800" marR="0" lvl="4" indent="0" algn="l" rtl="0">
              <a:lnSpc>
                <a:spcPct val="90000"/>
              </a:lnSpc>
              <a:spcBef>
                <a:spcPts val="500"/>
              </a:spcBef>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286000" marR="0" lvl="5" indent="0" algn="l" rtl="0">
              <a:lnSpc>
                <a:spcPct val="90000"/>
              </a:lnSpc>
              <a:spcBef>
                <a:spcPts val="500"/>
              </a:spcBef>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2743200" marR="0" lvl="6" indent="0" algn="l" rtl="0">
              <a:lnSpc>
                <a:spcPct val="90000"/>
              </a:lnSpc>
              <a:spcBef>
                <a:spcPts val="500"/>
              </a:spcBef>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200400" marR="0" lvl="7" indent="0" algn="l" rtl="0">
              <a:lnSpc>
                <a:spcPct val="90000"/>
              </a:lnSpc>
              <a:spcBef>
                <a:spcPts val="500"/>
              </a:spcBef>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3657600" marR="0" lvl="8" indent="0" algn="l" rtl="0">
              <a:lnSpc>
                <a:spcPct val="90000"/>
              </a:lnSpc>
              <a:spcBef>
                <a:spcPts val="500"/>
              </a:spcBef>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31" name="Shape 31"/>
          <p:cNvSpPr txBox="1">
            <a:spLocks noGrp="1"/>
          </p:cNvSpPr>
          <p:nvPr>
            <p:ph type="body" idx="1"/>
          </p:nvPr>
        </p:nvSpPr>
        <p:spPr>
          <a:xfrm>
            <a:off x="838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6172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839788"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38" name="Shape 38"/>
          <p:cNvSpPr txBox="1">
            <a:spLocks noGrp="1"/>
          </p:cNvSpPr>
          <p:nvPr>
            <p:ph type="body" idx="1"/>
          </p:nvPr>
        </p:nvSpPr>
        <p:spPr>
          <a:xfrm>
            <a:off x="839788" y="1681163"/>
            <a:ext cx="5157787" cy="823912"/>
          </a:xfrm>
          <a:prstGeom prst="rect">
            <a:avLst/>
          </a:prstGeom>
          <a:noFill/>
          <a:ln>
            <a:noFill/>
          </a:ln>
        </p:spPr>
        <p:txBody>
          <a:bodyPr wrap="square" lIns="91425" tIns="91425" rIns="91425" bIns="91425" anchor="b" anchorCtr="0"/>
          <a:lstStyle>
            <a:lvl1pPr marL="0" marR="0" lvl="0" indent="0" algn="l" rtl="0">
              <a:lnSpc>
                <a:spcPct val="90000"/>
              </a:lnSpc>
              <a:spcBef>
                <a:spcPts val="1000"/>
              </a:spcBef>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839788" y="2505075"/>
            <a:ext cx="5157787" cy="368458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6172200" y="1681163"/>
            <a:ext cx="5183188" cy="823912"/>
          </a:xfrm>
          <a:prstGeom prst="rect">
            <a:avLst/>
          </a:prstGeom>
          <a:noFill/>
          <a:ln>
            <a:noFill/>
          </a:ln>
        </p:spPr>
        <p:txBody>
          <a:bodyPr wrap="square" lIns="91425" tIns="91425" rIns="91425" bIns="91425" anchor="b" anchorCtr="0"/>
          <a:lstStyle>
            <a:lvl1pPr marL="0" marR="0" lvl="0" indent="0" algn="l" rtl="0">
              <a:lnSpc>
                <a:spcPct val="90000"/>
              </a:lnSpc>
              <a:spcBef>
                <a:spcPts val="1000"/>
              </a:spcBef>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6172200" y="2505075"/>
            <a:ext cx="5183188" cy="368458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47" name="Shape 47"/>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839788" y="457200"/>
            <a:ext cx="3932237" cy="16002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56" name="Shape 56"/>
          <p:cNvSpPr txBox="1">
            <a:spLocks noGrp="1"/>
          </p:cNvSpPr>
          <p:nvPr>
            <p:ph type="body" idx="1"/>
          </p:nvPr>
        </p:nvSpPr>
        <p:spPr>
          <a:xfrm>
            <a:off x="5183188" y="987425"/>
            <a:ext cx="6172200" cy="4873625"/>
          </a:xfrm>
          <a:prstGeom prst="rect">
            <a:avLst/>
          </a:prstGeom>
          <a:noFill/>
          <a:ln>
            <a:noFill/>
          </a:ln>
        </p:spPr>
        <p:txBody>
          <a:bodyPr wrap="square" lIns="91425" tIns="91425" rIns="91425" bIns="91425" anchor="t" anchorCtr="0"/>
          <a:lstStyle>
            <a:lvl1pPr marL="228600" marR="0" lvl="0" indent="-25400" algn="l" rtl="0">
              <a:lnSpc>
                <a:spcPct val="90000"/>
              </a:lnSpc>
              <a:spcBef>
                <a:spcPts val="1000"/>
              </a:spcBef>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685800" marR="0" lvl="1" indent="-50800" algn="l" rtl="0">
              <a:lnSpc>
                <a:spcPct val="90000"/>
              </a:lnSpc>
              <a:spcBef>
                <a:spcPts val="500"/>
              </a:spcBef>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lnSpc>
                <a:spcPct val="90000"/>
              </a:lnSpc>
              <a:spcBef>
                <a:spcPts val="500"/>
              </a:spcBef>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839788" y="2057400"/>
            <a:ext cx="3932237" cy="3811588"/>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839788" y="457200"/>
            <a:ext cx="3932237" cy="16002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63" name="Shape 63"/>
          <p:cNvSpPr>
            <a:spLocks noGrp="1"/>
          </p:cNvSpPr>
          <p:nvPr>
            <p:ph type="pic" idx="2"/>
          </p:nvPr>
        </p:nvSpPr>
        <p:spPr>
          <a:xfrm>
            <a:off x="5183188" y="987425"/>
            <a:ext cx="6172200" cy="4873625"/>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839788" y="2057400"/>
            <a:ext cx="3932237" cy="3811588"/>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7" name="Shape 7"/>
          <p:cNvSpPr txBox="1">
            <a:spLocks noGrp="1"/>
          </p:cNvSpPr>
          <p:nvPr>
            <p:ph type="body" idx="1"/>
          </p:nvPr>
        </p:nvSpPr>
        <p:spPr>
          <a:xfrm>
            <a:off x="838200" y="1825625"/>
            <a:ext cx="10515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Shape 9"/>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Shape 10"/>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11" Type="http://schemas.microsoft.com/office/2007/relationships/hdphoto" Target="../media/hdphoto8.wdp"/><Relationship Id="rId12" Type="http://schemas.openxmlformats.org/officeDocument/2006/relationships/image" Target="../media/image29.png"/><Relationship Id="rId13" Type="http://schemas.microsoft.com/office/2007/relationships/hdphoto" Target="../media/hdphoto9.wdp"/><Relationship Id="rId14" Type="http://schemas.openxmlformats.org/officeDocument/2006/relationships/image" Target="../media/image1.png"/><Relationship Id="rId1" Type="http://schemas.microsoft.com/office/2007/relationships/media" Target="../media/media10.m4a"/><Relationship Id="rId2" Type="http://schemas.openxmlformats.org/officeDocument/2006/relationships/audio" Target="../media/media10.m4a"/><Relationship Id="rId3" Type="http://schemas.openxmlformats.org/officeDocument/2006/relationships/slideLayout" Target="../slideLayouts/slideLayout2.xml"/><Relationship Id="rId4" Type="http://schemas.openxmlformats.org/officeDocument/2006/relationships/notesSlide" Target="../notesSlides/notesSlide10.xml"/><Relationship Id="rId5" Type="http://schemas.openxmlformats.org/officeDocument/2006/relationships/image" Target="../media/image25.png"/><Relationship Id="rId6" Type="http://schemas.microsoft.com/office/2007/relationships/hdphoto" Target="../media/hdphoto6.wdp"/><Relationship Id="rId7" Type="http://schemas.openxmlformats.org/officeDocument/2006/relationships/image" Target="../media/image26.png"/><Relationship Id="rId8" Type="http://schemas.microsoft.com/office/2007/relationships/hdphoto" Target="../media/hdphoto7.wdp"/><Relationship Id="rId9" Type="http://schemas.openxmlformats.org/officeDocument/2006/relationships/image" Target="../media/image27.png"/><Relationship Id="rId10"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1.xml"/><Relationship Id="rId5" Type="http://schemas.openxmlformats.org/officeDocument/2006/relationships/image" Target="../media/image30.png"/><Relationship Id="rId6" Type="http://schemas.openxmlformats.org/officeDocument/2006/relationships/image" Target="../media/image31.png"/><Relationship Id="rId7" Type="http://schemas.microsoft.com/office/2007/relationships/hdphoto" Target="../media/hdphoto10.wdp"/><Relationship Id="rId8" Type="http://schemas.openxmlformats.org/officeDocument/2006/relationships/image" Target="../media/image32.png"/><Relationship Id="rId9" Type="http://schemas.microsoft.com/office/2007/relationships/hdphoto" Target="../media/hdphoto11.wdp"/><Relationship Id="rId10" Type="http://schemas.openxmlformats.org/officeDocument/2006/relationships/image" Target="../media/image1.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11" Type="http://schemas.openxmlformats.org/officeDocument/2006/relationships/image" Target="../media/image37.png"/><Relationship Id="rId12" Type="http://schemas.microsoft.com/office/2007/relationships/hdphoto" Target="../media/hdphoto14.wdp"/><Relationship Id="rId13" Type="http://schemas.openxmlformats.org/officeDocument/2006/relationships/image" Target="../media/image1.png"/><Relationship Id="rId1" Type="http://schemas.microsoft.com/office/2007/relationships/media" Target="../media/media12.m4a"/><Relationship Id="rId2" Type="http://schemas.openxmlformats.org/officeDocument/2006/relationships/audio" Target="../media/media12.m4a"/><Relationship Id="rId3" Type="http://schemas.openxmlformats.org/officeDocument/2006/relationships/slideLayout" Target="../slideLayouts/slideLayout2.xml"/><Relationship Id="rId4" Type="http://schemas.openxmlformats.org/officeDocument/2006/relationships/notesSlide" Target="../notesSlides/notesSlide12.xml"/><Relationship Id="rId5" Type="http://schemas.openxmlformats.org/officeDocument/2006/relationships/image" Target="../media/image33.tiff"/><Relationship Id="rId6" Type="http://schemas.openxmlformats.org/officeDocument/2006/relationships/image" Target="../media/image34.png"/><Relationship Id="rId7" Type="http://schemas.microsoft.com/office/2007/relationships/hdphoto" Target="../media/hdphoto12.wdp"/><Relationship Id="rId8" Type="http://schemas.openxmlformats.org/officeDocument/2006/relationships/image" Target="../media/image35.png"/><Relationship Id="rId9" Type="http://schemas.microsoft.com/office/2007/relationships/hdphoto" Target="../media/hdphoto13.wdp"/><Relationship Id="rId10" Type="http://schemas.openxmlformats.org/officeDocument/2006/relationships/image" Target="../media/image3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1.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11" Type="http://schemas.openxmlformats.org/officeDocument/2006/relationships/hyperlink" Target="http://localhost:8888/notebooks/Downloads/Pokemon_Final_Project.ipynb#Generation:-This-determines-what-game-that-the-Pokemon-was-first-introduced-in" TargetMode="External"/><Relationship Id="rId12" Type="http://schemas.openxmlformats.org/officeDocument/2006/relationships/hyperlink" Target="http://localhost:8888/notebooks/Downloads/Pokemon_Final_Project.ipynb#Legendary:-This-determines-if-the-Pokemon-is-of-legendary-status-or-not" TargetMode="External"/><Relationship Id="rId13" Type="http://schemas.openxmlformats.org/officeDocument/2006/relationships/hyperlink" Target="http://localhost:8888/notebooks/Downloads/Pokemon_Final_Project.ipynb#FirstPostion:-During-the-50,000-simulated-battles-this-determines-how-many-times-the-Pokemon-was-in-attack-Position-one" TargetMode="External"/><Relationship Id="rId14" Type="http://schemas.openxmlformats.org/officeDocument/2006/relationships/hyperlink" Target="http://localhost:8888/notebooks/Downloads/Pokemon_Final_Project.ipynb#SecondPostion:-During-the-50,000-simulated-battles-this-determines-how-many-times-the-Pokemon-was-in-attack-Position-two" TargetMode="External"/><Relationship Id="rId15" Type="http://schemas.openxmlformats.org/officeDocument/2006/relationships/image" Target="../media/image5.png"/><Relationship Id="rId16" Type="http://schemas.microsoft.com/office/2007/relationships/hdphoto" Target="../media/hdphoto1.wdp"/><Relationship Id="rId17" Type="http://schemas.openxmlformats.org/officeDocument/2006/relationships/image" Target="../media/image6.png"/><Relationship Id="rId18"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4.png"/><Relationship Id="rId6" Type="http://schemas.openxmlformats.org/officeDocument/2006/relationships/hyperlink" Target="http://localhost:8888/notebooks/Downloads/Pokemon_Final_Project.ipynb#Attack:-This-describes-how-much-damage-the-Pokemon-does-with-each-normal-attack" TargetMode="External"/><Relationship Id="rId7" Type="http://schemas.openxmlformats.org/officeDocument/2006/relationships/hyperlink" Target="http://localhost:8888/notebooks/Downloads/Pokemon_Final_Project.ipynb#Defense:-This-is-used-to-explain-how-much-damage-can-be-obsorbed-before-the-attack-depleats-the-hp-points" TargetMode="External"/><Relationship Id="rId8" Type="http://schemas.openxmlformats.org/officeDocument/2006/relationships/hyperlink" Target="http://localhost:8888/notebooks/Downloads/Pokemon_Final_Project.ipynb#Sp.-Atk:-This-stands-for-special-attack-damage" TargetMode="External"/><Relationship Id="rId9" Type="http://schemas.openxmlformats.org/officeDocument/2006/relationships/hyperlink" Target="http://localhost:8888/notebooks/Downloads/Pokemon_Final_Project.ipynb#Sp.-Def:-This-stands-for-special-attack-defense" TargetMode="External"/><Relationship Id="rId10" Type="http://schemas.openxmlformats.org/officeDocument/2006/relationships/hyperlink" Target="http://localhost:8888/notebooks/Downloads/Pokemon_Final_Project.ipynb#Speed:-This-determins-how-quickly-a-Pokemon-can-attack"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7.png"/><Relationship Id="rId6" Type="http://schemas.microsoft.com/office/2007/relationships/hdphoto" Target="../media/hdphoto2.wdp"/><Relationship Id="rId7" Type="http://schemas.openxmlformats.org/officeDocument/2006/relationships/image" Target="../media/image8.png"/><Relationship Id="rId8" Type="http://schemas.microsoft.com/office/2007/relationships/hdphoto" Target="../media/hdphoto3.wdp"/><Relationship Id="rId9" Type="http://schemas.openxmlformats.org/officeDocument/2006/relationships/image" Target="../media/image9.png"/><Relationship Id="rId10" Type="http://schemas.microsoft.com/office/2007/relationships/hdphoto" Target="../media/hdphoto4.wdp"/><Relationship Id="rId11"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microsoft.com/office/2007/relationships/hdphoto" Target="../media/hdphoto5.wdp"/><Relationship Id="rId10" Type="http://schemas.openxmlformats.org/officeDocument/2006/relationships/image" Target="../media/image1.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14.png"/><Relationship Id="rId6"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7.xml"/><Relationship Id="rId5" Type="http://schemas.openxmlformats.org/officeDocument/2006/relationships/image" Target="../media/image15.png"/><Relationship Id="rId6" Type="http://schemas.openxmlformats.org/officeDocument/2006/relationships/image" Target="../media/image16.png"/><Relationship Id="rId7" Type="http://schemas.openxmlformats.org/officeDocument/2006/relationships/image" Target="../media/image17.png"/><Relationship Id="rId8"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8.xml"/><Relationship Id="rId5" Type="http://schemas.openxmlformats.org/officeDocument/2006/relationships/image" Target="../media/image18.png"/><Relationship Id="rId6" Type="http://schemas.openxmlformats.org/officeDocument/2006/relationships/image" Target="../media/image19.png"/><Relationship Id="rId7" Type="http://schemas.openxmlformats.org/officeDocument/2006/relationships/image" Target="../media/image1.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9.xml"/><Relationship Id="rId5" Type="http://schemas.openxmlformats.org/officeDocument/2006/relationships/image" Target="../media/image20.png"/><Relationship Id="rId6" Type="http://schemas.openxmlformats.org/officeDocument/2006/relationships/image" Target="../media/image21.png"/><Relationship Id="rId7" Type="http://schemas.openxmlformats.org/officeDocument/2006/relationships/image" Target="../media/image22.png"/><Relationship Id="rId8" Type="http://schemas.openxmlformats.org/officeDocument/2006/relationships/image" Target="../media/image23.png"/><Relationship Id="rId9" Type="http://schemas.openxmlformats.org/officeDocument/2006/relationships/image" Target="../media/image24.png"/><Relationship Id="rId10" Type="http://schemas.openxmlformats.org/officeDocument/2006/relationships/image" Target="../media/image1.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Shape 84"/>
          <p:cNvSpPr txBox="1">
            <a:spLocks noGrp="1"/>
          </p:cNvSpPr>
          <p:nvPr>
            <p:ph type="ctrTitle"/>
          </p:nvPr>
        </p:nvSpPr>
        <p:spPr>
          <a:xfrm>
            <a:off x="1524000" y="1122363"/>
            <a:ext cx="9144000" cy="2387600"/>
          </a:xfrm>
          <a:prstGeom prst="rect">
            <a:avLst/>
          </a:prstGeom>
          <a:noFill/>
          <a:ln>
            <a:noFill/>
          </a:ln>
        </p:spPr>
        <p:txBody>
          <a:bodyPr wrap="square" lIns="91425" tIns="45700" rIns="91425" bIns="45700" anchor="b" anchorCtr="0">
            <a:noAutofit/>
          </a:bodyPr>
          <a:lstStyle/>
          <a:p>
            <a:pPr marL="0" marR="0" lvl="0" indent="-381000" algn="ctr" rtl="0">
              <a:lnSpc>
                <a:spcPct val="90000"/>
              </a:lnSpc>
              <a:spcBef>
                <a:spcPts val="0"/>
              </a:spcBef>
              <a:buClr>
                <a:schemeClr val="dk1"/>
              </a:buClr>
              <a:buSzPts val="6000"/>
              <a:buFont typeface="Calibri"/>
              <a:buNone/>
            </a:pPr>
            <a:r>
              <a:rPr lang="en-US" sz="6000" b="0" i="0" u="none" strike="noStrike" cap="none">
                <a:solidFill>
                  <a:schemeClr val="dk1"/>
                </a:solidFill>
                <a:highlight>
                  <a:srgbClr val="FFFF00"/>
                </a:highlight>
                <a:latin typeface="Calibri"/>
                <a:ea typeface="Calibri"/>
                <a:cs typeface="Calibri"/>
                <a:sym typeface="Calibri"/>
              </a:rPr>
              <a:t>Pokémon Analytics</a:t>
            </a:r>
          </a:p>
        </p:txBody>
      </p:sp>
      <p:sp>
        <p:nvSpPr>
          <p:cNvPr id="85" name="Shape 85"/>
          <p:cNvSpPr txBox="1">
            <a:spLocks noGrp="1"/>
          </p:cNvSpPr>
          <p:nvPr>
            <p:ph type="subTitle" idx="1"/>
          </p:nvPr>
        </p:nvSpPr>
        <p:spPr>
          <a:xfrm>
            <a:off x="1524000" y="3602038"/>
            <a:ext cx="9144000" cy="1655762"/>
          </a:xfrm>
          <a:prstGeom prst="rect">
            <a:avLst/>
          </a:prstGeom>
          <a:noFill/>
          <a:ln>
            <a:noFill/>
          </a:ln>
        </p:spPr>
        <p:txBody>
          <a:bodyPr wrap="square" lIns="91425" tIns="45700" rIns="91425" bIns="45700" anchor="t" anchorCtr="0">
            <a:noAutofit/>
          </a:bodyPr>
          <a:lstStyle/>
          <a:p>
            <a:pPr marL="0" marR="0" lvl="0" indent="-152400" algn="ctr" rtl="0">
              <a:lnSpc>
                <a:spcPct val="90000"/>
              </a:lnSpc>
              <a:spcBef>
                <a:spcPts val="0"/>
              </a:spcBef>
              <a:buClr>
                <a:schemeClr val="dk1"/>
              </a:buClr>
              <a:buSzPts val="2400"/>
              <a:buFont typeface="Arial"/>
              <a:buNone/>
            </a:pPr>
            <a:r>
              <a:rPr lang="en-US"/>
              <a:t>Wyatt Prall</a:t>
            </a:r>
          </a:p>
          <a:p>
            <a:pPr marL="0" marR="0" lvl="0" indent="-152400" algn="ctr" rtl="0">
              <a:lnSpc>
                <a:spcPct val="90000"/>
              </a:lnSpc>
              <a:spcBef>
                <a:spcPts val="0"/>
              </a:spcBef>
              <a:buClr>
                <a:schemeClr val="dk1"/>
              </a:buClr>
              <a:buSzPts val="2400"/>
              <a:buFont typeface="Arial"/>
              <a:buNone/>
            </a:pPr>
            <a:r>
              <a:rPr lang="en-US"/>
              <a:t>Bryan Zack</a:t>
            </a:r>
          </a:p>
          <a:p>
            <a:pPr marL="0" marR="0" lvl="0" indent="-152400" algn="ctr" rtl="0">
              <a:lnSpc>
                <a:spcPct val="90000"/>
              </a:lnSpc>
              <a:spcBef>
                <a:spcPts val="0"/>
              </a:spcBef>
              <a:buClr>
                <a:schemeClr val="dk1"/>
              </a:buClr>
              <a:buSzPts val="2400"/>
              <a:buFont typeface="Arial"/>
              <a:buNone/>
            </a:pPr>
            <a:r>
              <a:rPr lang="en-US"/>
              <a:t>Zack Supple</a:t>
            </a:r>
          </a:p>
        </p:txBody>
      </p:sp>
      <p:pic>
        <p:nvPicPr>
          <p:cNvPr id="2" name="Slide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5622" y="60452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000"/>
    </mc:Choice>
    <mc:Fallback>
      <p:transition spd="slow" advTm="1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marL="0" lvl="0" indent="0">
              <a:spcBef>
                <a:spcPts val="0"/>
              </a:spcBef>
              <a:buNone/>
            </a:pPr>
            <a:r>
              <a:rPr lang="en-US"/>
              <a:t>Worst Pokemon</a:t>
            </a:r>
          </a:p>
        </p:txBody>
      </p:sp>
      <p:sp>
        <p:nvSpPr>
          <p:cNvPr id="158" name="Shape 158"/>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228600" lvl="0" indent="-50800">
              <a:spcBef>
                <a:spcPts val="0"/>
              </a:spcBef>
              <a:buNone/>
            </a:pPr>
            <a:r>
              <a:rPr lang="en-US"/>
              <a:t>Munna 3.9%</a:t>
            </a:r>
          </a:p>
          <a:p>
            <a:pPr marL="228600" lvl="0" indent="-50800" rtl="0">
              <a:spcBef>
                <a:spcPts val="0"/>
              </a:spcBef>
              <a:buNone/>
            </a:pPr>
            <a:r>
              <a:rPr lang="en-US"/>
              <a:t>Slugma 3.3%</a:t>
            </a:r>
          </a:p>
          <a:p>
            <a:pPr marL="228600" lvl="0" indent="-50800">
              <a:spcBef>
                <a:spcPts val="0"/>
              </a:spcBef>
              <a:buNone/>
            </a:pPr>
            <a:r>
              <a:rPr lang="en-US"/>
              <a:t>Solosis  3.1%</a:t>
            </a:r>
          </a:p>
          <a:p>
            <a:pPr marL="228600" lvl="0" indent="-50800">
              <a:spcBef>
                <a:spcPts val="0"/>
              </a:spcBef>
              <a:buNone/>
            </a:pPr>
            <a:r>
              <a:rPr lang="en-US"/>
              <a:t>Togepi  2.6%</a:t>
            </a:r>
          </a:p>
          <a:p>
            <a:pPr marL="228600" lvl="0" indent="-50800">
              <a:spcBef>
                <a:spcPts val="0"/>
              </a:spcBef>
              <a:buNone/>
            </a:pPr>
            <a:r>
              <a:rPr lang="en-US"/>
              <a:t>Silcoon 2.2%</a:t>
            </a:r>
          </a:p>
        </p:txBody>
      </p:sp>
      <p:pic>
        <p:nvPicPr>
          <p:cNvPr id="159" name="Shape 159"/>
          <p:cNvPicPr preferRelativeResize="0"/>
          <p:nvPr/>
        </p:nvPicPr>
        <p:blipFill>
          <a:blip r:embed="rId5">
            <a:alphaModFix/>
            <a:extLst>
              <a:ext uri="{BEBA8EAE-BF5A-486C-A8C5-ECC9F3942E4B}">
                <a14:imgProps xmlns:a14="http://schemas.microsoft.com/office/drawing/2010/main">
                  <a14:imgLayer r:embed="rId6">
                    <a14:imgEffect>
                      <a14:backgroundRemoval t="0" b="100000" l="0" r="100000"/>
                    </a14:imgEffect>
                  </a14:imgLayer>
                </a14:imgProps>
              </a:ext>
            </a:extLst>
          </a:blip>
          <a:stretch>
            <a:fillRect/>
          </a:stretch>
        </p:blipFill>
        <p:spPr>
          <a:xfrm>
            <a:off x="5150672" y="610947"/>
            <a:ext cx="1679275" cy="1679275"/>
          </a:xfrm>
          <a:prstGeom prst="rect">
            <a:avLst/>
          </a:prstGeom>
          <a:noFill/>
          <a:ln>
            <a:noFill/>
          </a:ln>
        </p:spPr>
      </p:pic>
      <p:pic>
        <p:nvPicPr>
          <p:cNvPr id="160" name="Shape 160"/>
          <p:cNvPicPr preferRelativeResize="0"/>
          <p:nvPr/>
        </p:nvPicPr>
        <p:blipFill>
          <a:blip r:embed="rId7">
            <a:alphaModFix/>
            <a:extLst>
              <a:ext uri="{BEBA8EAE-BF5A-486C-A8C5-ECC9F3942E4B}">
                <a14:imgProps xmlns:a14="http://schemas.microsoft.com/office/drawing/2010/main">
                  <a14:imgLayer r:embed="rId8">
                    <a14:imgEffect>
                      <a14:backgroundRemoval t="0" b="100000" l="0" r="100000"/>
                    </a14:imgEffect>
                  </a14:imgLayer>
                </a14:imgProps>
              </a:ext>
            </a:extLst>
          </a:blip>
          <a:stretch>
            <a:fillRect/>
          </a:stretch>
        </p:blipFill>
        <p:spPr>
          <a:xfrm>
            <a:off x="7437138" y="1199725"/>
            <a:ext cx="2009775" cy="2266950"/>
          </a:xfrm>
          <a:prstGeom prst="rect">
            <a:avLst/>
          </a:prstGeom>
          <a:noFill/>
          <a:ln>
            <a:noFill/>
          </a:ln>
        </p:spPr>
      </p:pic>
      <p:pic>
        <p:nvPicPr>
          <p:cNvPr id="161" name="Shape 161"/>
          <p:cNvPicPr preferRelativeResize="0"/>
          <p:nvPr/>
        </p:nvPicPr>
        <p:blipFill>
          <a:blip r:embed="rId9">
            <a:alphaModFix/>
          </a:blip>
          <a:stretch>
            <a:fillRect/>
          </a:stretch>
        </p:blipFill>
        <p:spPr>
          <a:xfrm>
            <a:off x="4088225" y="2502050"/>
            <a:ext cx="2381250" cy="2381250"/>
          </a:xfrm>
          <a:prstGeom prst="rect">
            <a:avLst/>
          </a:prstGeom>
          <a:noFill/>
          <a:ln>
            <a:noFill/>
          </a:ln>
        </p:spPr>
      </p:pic>
      <p:pic>
        <p:nvPicPr>
          <p:cNvPr id="162" name="Shape 162"/>
          <p:cNvPicPr preferRelativeResize="0"/>
          <p:nvPr/>
        </p:nvPicPr>
        <p:blipFill>
          <a:blip r:embed="rId10">
            <a:alphaModFix/>
            <a:extLst>
              <a:ext uri="{BEBA8EAE-BF5A-486C-A8C5-ECC9F3942E4B}">
                <a14:imgProps xmlns:a14="http://schemas.microsoft.com/office/drawing/2010/main">
                  <a14:imgLayer r:embed="rId11">
                    <a14:imgEffect>
                      <a14:backgroundRemoval t="0" b="100000" l="0" r="99111"/>
                    </a14:imgEffect>
                  </a14:imgLayer>
                </a14:imgProps>
              </a:ext>
            </a:extLst>
          </a:blip>
          <a:stretch>
            <a:fillRect/>
          </a:stretch>
        </p:blipFill>
        <p:spPr>
          <a:xfrm>
            <a:off x="7142613" y="3949563"/>
            <a:ext cx="2143125" cy="2143125"/>
          </a:xfrm>
          <a:prstGeom prst="rect">
            <a:avLst/>
          </a:prstGeom>
          <a:noFill/>
          <a:ln>
            <a:noFill/>
          </a:ln>
        </p:spPr>
      </p:pic>
      <p:pic>
        <p:nvPicPr>
          <p:cNvPr id="163" name="Shape 163"/>
          <p:cNvPicPr preferRelativeResize="0"/>
          <p:nvPr/>
        </p:nvPicPr>
        <p:blipFill>
          <a:blip r:embed="rId12">
            <a:alphaModFix/>
            <a:extLst>
              <a:ext uri="{BEBA8EAE-BF5A-486C-A8C5-ECC9F3942E4B}">
                <a14:imgProps xmlns:a14="http://schemas.microsoft.com/office/drawing/2010/main">
                  <a14:imgLayer r:embed="rId13">
                    <a14:imgEffect>
                      <a14:backgroundRemoval t="0" b="99556" l="0" r="100000"/>
                    </a14:imgEffect>
                  </a14:imgLayer>
                </a14:imgProps>
              </a:ext>
            </a:extLst>
          </a:blip>
          <a:stretch>
            <a:fillRect/>
          </a:stretch>
        </p:blipFill>
        <p:spPr>
          <a:xfrm>
            <a:off x="2217388" y="4714863"/>
            <a:ext cx="2143125" cy="2143125"/>
          </a:xfrm>
          <a:prstGeom prst="rect">
            <a:avLst/>
          </a:prstGeom>
          <a:noFill/>
          <a:ln>
            <a:noFill/>
          </a:ln>
          <a:effectLst>
            <a:outerShdw blurRad="57150" dist="19050" dir="5400000" algn="bl" rotWithShape="0">
              <a:srgbClr val="000000">
                <a:alpha val="50000"/>
              </a:srgbClr>
            </a:outerShdw>
            <a:reflection endPos="30000" dist="38100" dir="5400000" fadeDir="5400012" sy="-100000" algn="bl" rotWithShape="0"/>
          </a:effectLst>
        </p:spPr>
      </p:pic>
      <p:pic>
        <p:nvPicPr>
          <p:cNvPr id="2" name="Slide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8879338" y="230325"/>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000"/>
    </mc:Choice>
    <mc:Fallback>
      <p:transition spd="slow" advTm="3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22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rgbClr val="FFFF00"/>
              </a:buClr>
              <a:buSzPts val="4400"/>
              <a:buFont typeface="Calibri"/>
              <a:buNone/>
            </a:pPr>
            <a:r>
              <a:rPr lang="en-US" sz="4400" b="0" i="0" u="none" strike="noStrike" cap="none">
                <a:solidFill>
                  <a:srgbClr val="FFFF00"/>
                </a:solidFill>
                <a:latin typeface="Calibri"/>
                <a:ea typeface="Calibri"/>
                <a:cs typeface="Calibri"/>
                <a:sym typeface="Calibri"/>
              </a:rPr>
              <a:t>Key Findings</a:t>
            </a:r>
          </a:p>
        </p:txBody>
      </p:sp>
      <p:sp>
        <p:nvSpPr>
          <p:cNvPr id="169" name="Shape 169"/>
          <p:cNvSpPr txBox="1">
            <a:spLocks noGrp="1"/>
          </p:cNvSpPr>
          <p:nvPr>
            <p:ph type="body" idx="1"/>
          </p:nvPr>
        </p:nvSpPr>
        <p:spPr>
          <a:xfrm>
            <a:off x="838200" y="1825625"/>
            <a:ext cx="10515600" cy="4351338"/>
          </a:xfrm>
          <a:prstGeom prst="rect">
            <a:avLst/>
          </a:prstGeom>
          <a:noFill/>
          <a:ln>
            <a:noFill/>
          </a:ln>
        </p:spPr>
        <p:txBody>
          <a:bodyPr wrap="square" lIns="91425" tIns="45700" rIns="91425" bIns="45700" anchor="t" anchorCtr="0">
            <a:noAutofit/>
          </a:bodyPr>
          <a:lstStyle/>
          <a:p>
            <a:pPr marL="0" lvl="0" indent="-69850" rtl="0">
              <a:lnSpc>
                <a:spcPct val="115000"/>
              </a:lnSpc>
              <a:spcBef>
                <a:spcPts val="0"/>
              </a:spcBef>
              <a:spcAft>
                <a:spcPts val="0"/>
              </a:spcAft>
              <a:buClr>
                <a:schemeClr val="dk1"/>
              </a:buClr>
              <a:buSzPts val="1100"/>
              <a:buFont typeface="Arial"/>
              <a:buNone/>
            </a:pPr>
            <a:endParaRPr sz="1100">
              <a:latin typeface="Arial"/>
              <a:ea typeface="Arial"/>
              <a:cs typeface="Arial"/>
              <a:sym typeface="Arial"/>
            </a:endParaRPr>
          </a:p>
          <a:p>
            <a:pPr marL="0" lvl="0" indent="-69850" rtl="0">
              <a:lnSpc>
                <a:spcPct val="115000"/>
              </a:lnSpc>
              <a:spcBef>
                <a:spcPts val="1800"/>
              </a:spcBef>
              <a:spcAft>
                <a:spcPts val="400"/>
              </a:spcAft>
              <a:buClr>
                <a:schemeClr val="dk1"/>
              </a:buClr>
              <a:buSzPts val="1100"/>
              <a:buFont typeface="Arial"/>
              <a:buNone/>
            </a:pPr>
            <a:r>
              <a:rPr lang="en-US" sz="1700" b="1">
                <a:latin typeface="Arial"/>
                <a:ea typeface="Arial"/>
                <a:cs typeface="Arial"/>
                <a:sym typeface="Arial"/>
              </a:rPr>
              <a:t>From the data analytics that were performed above we have come to the conclusion that speed is the best attribute to have to win a battle and then Attack is second best. </a:t>
            </a:r>
          </a:p>
          <a:p>
            <a:pPr marL="0" lvl="0" indent="-69850" rtl="0">
              <a:lnSpc>
                <a:spcPct val="115000"/>
              </a:lnSpc>
              <a:spcBef>
                <a:spcPts val="1800"/>
              </a:spcBef>
              <a:spcAft>
                <a:spcPts val="400"/>
              </a:spcAft>
              <a:buClr>
                <a:schemeClr val="dk1"/>
              </a:buClr>
              <a:buSzPts val="1100"/>
              <a:buFont typeface="Arial"/>
              <a:buNone/>
            </a:pPr>
            <a:r>
              <a:rPr lang="en-US" sz="1700" b="1">
                <a:latin typeface="Arial"/>
                <a:ea typeface="Arial"/>
                <a:cs typeface="Arial"/>
                <a:sym typeface="Arial"/>
              </a:rPr>
              <a:t>After doing a decision tree analysis the special attack of a pokemon was the biggest factor to determine if they are legendary or not. </a:t>
            </a:r>
          </a:p>
          <a:p>
            <a:pPr marL="0" lvl="0" indent="-69850" rtl="0">
              <a:lnSpc>
                <a:spcPct val="115000"/>
              </a:lnSpc>
              <a:spcBef>
                <a:spcPts val="1800"/>
              </a:spcBef>
              <a:spcAft>
                <a:spcPts val="400"/>
              </a:spcAft>
              <a:buClr>
                <a:schemeClr val="dk1"/>
              </a:buClr>
              <a:buSzPts val="1100"/>
              <a:buFont typeface="Arial"/>
              <a:buNone/>
            </a:pPr>
            <a:r>
              <a:rPr lang="en-US" sz="1700" b="1">
                <a:latin typeface="Arial"/>
                <a:ea typeface="Arial"/>
                <a:cs typeface="Arial"/>
                <a:sym typeface="Arial"/>
              </a:rPr>
              <a:t>Finally we wanted to see what were the top and bottom five pokemon based in win percentage and total wins. We wanted to look at both because some pokemon battled more than others in the data set.</a:t>
            </a:r>
          </a:p>
          <a:p>
            <a:pPr marL="228600" marR="0" lvl="0" indent="-228600" algn="l" rtl="0">
              <a:lnSpc>
                <a:spcPct val="90000"/>
              </a:lnSpc>
              <a:spcBef>
                <a:spcPts val="0"/>
              </a:spcBef>
              <a:buClr>
                <a:schemeClr val="dk1"/>
              </a:buClr>
              <a:buSzPts val="2800"/>
              <a:buFont typeface="Arial"/>
              <a:buNone/>
            </a:pPr>
            <a:endParaRPr/>
          </a:p>
        </p:txBody>
      </p:sp>
      <p:pic>
        <p:nvPicPr>
          <p:cNvPr id="170" name="Shape 170"/>
          <p:cNvPicPr preferRelativeResize="0"/>
          <p:nvPr/>
        </p:nvPicPr>
        <p:blipFill>
          <a:blip r:embed="rId5">
            <a:alphaModFix/>
          </a:blip>
          <a:stretch>
            <a:fillRect/>
          </a:stretch>
        </p:blipFill>
        <p:spPr>
          <a:xfrm>
            <a:off x="4983125" y="-162725"/>
            <a:ext cx="2381250" cy="2381250"/>
          </a:xfrm>
          <a:prstGeom prst="rect">
            <a:avLst/>
          </a:prstGeom>
          <a:noFill/>
          <a:ln>
            <a:noFill/>
          </a:ln>
        </p:spPr>
      </p:pic>
      <p:pic>
        <p:nvPicPr>
          <p:cNvPr id="171" name="Shape 171"/>
          <p:cNvPicPr preferRelativeResize="0"/>
          <p:nvPr/>
        </p:nvPicPr>
        <p:blipFill>
          <a:blip r:embed="rId6">
            <a:alphaModFix/>
            <a:extLst>
              <a:ext uri="{BEBA8EAE-BF5A-486C-A8C5-ECC9F3942E4B}">
                <a14:imgProps xmlns:a14="http://schemas.microsoft.com/office/drawing/2010/main">
                  <a14:imgLayer r:embed="rId7">
                    <a14:imgEffect>
                      <a14:backgroundRemoval t="889" b="100000" l="0" r="100000"/>
                    </a14:imgEffect>
                  </a14:imgLayer>
                </a14:imgProps>
              </a:ext>
            </a:extLst>
          </a:blip>
          <a:stretch>
            <a:fillRect/>
          </a:stretch>
        </p:blipFill>
        <p:spPr>
          <a:xfrm flipH="1">
            <a:off x="1599838" y="4629413"/>
            <a:ext cx="2143125" cy="2143125"/>
          </a:xfrm>
          <a:prstGeom prst="rect">
            <a:avLst/>
          </a:prstGeom>
          <a:noFill/>
          <a:ln>
            <a:noFill/>
          </a:ln>
        </p:spPr>
      </p:pic>
      <p:pic>
        <p:nvPicPr>
          <p:cNvPr id="172" name="Shape 172"/>
          <p:cNvPicPr preferRelativeResize="0"/>
          <p:nvPr/>
        </p:nvPicPr>
        <p:blipFill>
          <a:blip r:embed="rId8">
            <a:alphaModFix/>
            <a:extLst>
              <a:ext uri="{BEBA8EAE-BF5A-486C-A8C5-ECC9F3942E4B}">
                <a14:imgProps xmlns:a14="http://schemas.microsoft.com/office/drawing/2010/main">
                  <a14:imgLayer r:embed="rId9">
                    <a14:imgEffect>
                      <a14:backgroundRemoval t="0" b="100000" l="0" r="99346"/>
                    </a14:imgEffect>
                  </a14:imgLayer>
                </a14:imgProps>
              </a:ext>
            </a:extLst>
          </a:blip>
          <a:stretch>
            <a:fillRect/>
          </a:stretch>
        </p:blipFill>
        <p:spPr>
          <a:xfrm>
            <a:off x="7871025" y="4762015"/>
            <a:ext cx="3482775" cy="1877950"/>
          </a:xfrm>
          <a:prstGeom prst="rect">
            <a:avLst/>
          </a:prstGeom>
          <a:noFill/>
          <a:ln>
            <a:noFill/>
          </a:ln>
        </p:spPr>
      </p:pic>
      <p:pic>
        <p:nvPicPr>
          <p:cNvPr id="2" name="Slide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353800" y="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000"/>
    </mc:Choice>
    <mc:Fallback>
      <p:transition spd="slow" advTm="4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011" fill="hold"/>
                                        <p:tgtEl>
                                          <p:spTgt spid="2"/>
                                        </p:tgtEl>
                                      </p:cBhvr>
                                    </p:cmd>
                                  </p:childTnLst>
                                </p:cTn>
                              </p:par>
                              <p:par>
                                <p:cTn id="7" presetID="2" presetClass="entr" presetSubtype="2" fill="hold" nodeType="withEffect">
                                  <p:stCondLst>
                                    <p:cond delay="0"/>
                                  </p:stCondLst>
                                  <p:childTnLst>
                                    <p:set>
                                      <p:cBhvr>
                                        <p:cTn id="8" dur="1" fill="hold">
                                          <p:stCondLst>
                                            <p:cond delay="0"/>
                                          </p:stCondLst>
                                        </p:cTn>
                                        <p:tgtEl>
                                          <p:spTgt spid="172"/>
                                        </p:tgtEl>
                                        <p:attrNameLst>
                                          <p:attrName>style.visibility</p:attrName>
                                        </p:attrNameLst>
                                      </p:cBhvr>
                                      <p:to>
                                        <p:strVal val="visible"/>
                                      </p:to>
                                    </p:set>
                                    <p:anim calcmode="lin" valueType="num">
                                      <p:cBhvr additive="base">
                                        <p:cTn id="9" dur="1250" fill="hold"/>
                                        <p:tgtEl>
                                          <p:spTgt spid="172"/>
                                        </p:tgtEl>
                                        <p:attrNameLst>
                                          <p:attrName>ppt_x</p:attrName>
                                        </p:attrNameLst>
                                      </p:cBhvr>
                                      <p:tavLst>
                                        <p:tav tm="0">
                                          <p:val>
                                            <p:strVal val="1+#ppt_w/2"/>
                                          </p:val>
                                        </p:tav>
                                        <p:tav tm="100000">
                                          <p:val>
                                            <p:strVal val="#ppt_x"/>
                                          </p:val>
                                        </p:tav>
                                      </p:tavLst>
                                    </p:anim>
                                    <p:anim calcmode="lin" valueType="num">
                                      <p:cBhvr additive="base">
                                        <p:cTn id="10" dur="1250" fill="hold"/>
                                        <p:tgtEl>
                                          <p:spTgt spid="172"/>
                                        </p:tgtEl>
                                        <p:attrNameLst>
                                          <p:attrName>ppt_y</p:attrName>
                                        </p:attrNameLst>
                                      </p:cBhvr>
                                      <p:tavLst>
                                        <p:tav tm="0">
                                          <p:val>
                                            <p:strVal val="#ppt_y"/>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171"/>
                                        </p:tgtEl>
                                        <p:attrNameLst>
                                          <p:attrName>style.visibility</p:attrName>
                                        </p:attrNameLst>
                                      </p:cBhvr>
                                      <p:to>
                                        <p:strVal val="visible"/>
                                      </p:to>
                                    </p:set>
                                    <p:anim calcmode="lin" valueType="num">
                                      <p:cBhvr additive="base">
                                        <p:cTn id="13" dur="1250" fill="hold"/>
                                        <p:tgtEl>
                                          <p:spTgt spid="171"/>
                                        </p:tgtEl>
                                        <p:attrNameLst>
                                          <p:attrName>ppt_x</p:attrName>
                                        </p:attrNameLst>
                                      </p:cBhvr>
                                      <p:tavLst>
                                        <p:tav tm="0">
                                          <p:val>
                                            <p:strVal val="0-#ppt_w/2"/>
                                          </p:val>
                                        </p:tav>
                                        <p:tav tm="100000">
                                          <p:val>
                                            <p:strVal val="#ppt_x"/>
                                          </p:val>
                                        </p:tav>
                                      </p:tavLst>
                                    </p:anim>
                                    <p:anim calcmode="lin" valueType="num">
                                      <p:cBhvr additive="base">
                                        <p:cTn id="14" dur="1250" fill="hold"/>
                                        <p:tgtEl>
                                          <p:spTgt spid="171"/>
                                        </p:tgtEl>
                                        <p:attrNameLst>
                                          <p:attrName>ppt_y</p:attrName>
                                        </p:attrNameLst>
                                      </p:cBhvr>
                                      <p:tavLst>
                                        <p:tav tm="0">
                                          <p:val>
                                            <p:strVal val="#ppt_y"/>
                                          </p:val>
                                        </p:tav>
                                        <p:tav tm="100000">
                                          <p:val>
                                            <p:strVal val="#ppt_y"/>
                                          </p:val>
                                        </p:tav>
                                      </p:tavLst>
                                    </p:anim>
                                  </p:childTnLst>
                                </p:cTn>
                              </p:par>
                            </p:childTnLst>
                          </p:cTn>
                        </p:par>
                        <p:par>
                          <p:cTn id="15" fill="hold">
                            <p:stCondLst>
                              <p:cond delay="38011"/>
                            </p:stCondLst>
                            <p:childTnLst>
                              <p:par>
                                <p:cTn id="16" presetID="2" presetClass="exit" presetSubtype="8" fill="hold" nodeType="afterEffect">
                                  <p:stCondLst>
                                    <p:cond delay="0"/>
                                  </p:stCondLst>
                                  <p:childTnLst>
                                    <p:anim calcmode="lin" valueType="num">
                                      <p:cBhvr additive="base">
                                        <p:cTn id="17" dur="2000"/>
                                        <p:tgtEl>
                                          <p:spTgt spid="170"/>
                                        </p:tgtEl>
                                        <p:attrNameLst>
                                          <p:attrName>ppt_x</p:attrName>
                                        </p:attrNameLst>
                                      </p:cBhvr>
                                      <p:tavLst>
                                        <p:tav tm="0">
                                          <p:val>
                                            <p:strVal val="ppt_x"/>
                                          </p:val>
                                        </p:tav>
                                        <p:tav tm="100000">
                                          <p:val>
                                            <p:strVal val="0-ppt_w/2"/>
                                          </p:val>
                                        </p:tav>
                                      </p:tavLst>
                                    </p:anim>
                                    <p:anim calcmode="lin" valueType="num">
                                      <p:cBhvr additive="base">
                                        <p:cTn id="18" dur="2000"/>
                                        <p:tgtEl>
                                          <p:spTgt spid="170"/>
                                        </p:tgtEl>
                                        <p:attrNameLst>
                                          <p:attrName>ppt_y</p:attrName>
                                        </p:attrNameLst>
                                      </p:cBhvr>
                                      <p:tavLst>
                                        <p:tav tm="0">
                                          <p:val>
                                            <p:strVal val="ppt_y"/>
                                          </p:val>
                                        </p:tav>
                                        <p:tav tm="100000">
                                          <p:val>
                                            <p:strVal val="ppt_y"/>
                                          </p:val>
                                        </p:tav>
                                      </p:tavLst>
                                    </p:anim>
                                    <p:set>
                                      <p:cBhvr>
                                        <p:cTn id="19" dur="1" fill="hold">
                                          <p:stCondLst>
                                            <p:cond delay="1999"/>
                                          </p:stCondLst>
                                        </p:cTn>
                                        <p:tgtEl>
                                          <p:spTgt spid="17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0"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2" name="Picture 1"/>
          <p:cNvPicPr>
            <a:picLocks noChangeAspect="1"/>
          </p:cNvPicPr>
          <p:nvPr/>
        </p:nvPicPr>
        <p:blipFill rotWithShape="1">
          <a:blip r:embed="rId5"/>
          <a:srcRect t="65602" b="2395"/>
          <a:stretch/>
        </p:blipFill>
        <p:spPr>
          <a:xfrm>
            <a:off x="2434474" y="463766"/>
            <a:ext cx="7323052" cy="1205497"/>
          </a:xfrm>
          <a:prstGeom prst="rect">
            <a:avLst/>
          </a:prstGeom>
        </p:spPr>
      </p:pic>
      <p:sp>
        <p:nvSpPr>
          <p:cNvPr id="177" name="Shape 177"/>
          <p:cNvSpPr txBox="1">
            <a:spLocks noGrp="1"/>
          </p:cNvSpPr>
          <p:nvPr>
            <p:ph type="title"/>
          </p:nvPr>
        </p:nvSpPr>
        <p:spPr>
          <a:xfrm flipV="1">
            <a:off x="838200" y="1690824"/>
            <a:ext cx="10515600" cy="193901"/>
          </a:xfrm>
          <a:prstGeom prst="rect">
            <a:avLst/>
          </a:prstGeom>
        </p:spPr>
        <p:txBody>
          <a:bodyPr wrap="square" lIns="91425" tIns="91425" rIns="91425" bIns="91425" anchor="ctr" anchorCtr="0">
            <a:noAutofit/>
          </a:bodyPr>
          <a:lstStyle/>
          <a:p>
            <a:pPr marL="0" lvl="0" indent="0">
              <a:spcBef>
                <a:spcPts val="0"/>
              </a:spcBef>
              <a:buNone/>
            </a:pPr>
            <a:endParaRPr dirty="0"/>
          </a:p>
        </p:txBody>
      </p:sp>
      <p:sp>
        <p:nvSpPr>
          <p:cNvPr id="178" name="Shape 178"/>
          <p:cNvSpPr txBox="1">
            <a:spLocks noGrp="1"/>
          </p:cNvSpPr>
          <p:nvPr>
            <p:ph type="body" idx="1"/>
          </p:nvPr>
        </p:nvSpPr>
        <p:spPr>
          <a:xfrm>
            <a:off x="838200" y="2853198"/>
            <a:ext cx="10515600" cy="3185651"/>
          </a:xfrm>
          <a:prstGeom prst="rect">
            <a:avLst/>
          </a:prstGeom>
        </p:spPr>
        <p:txBody>
          <a:bodyPr wrap="square" lIns="91425" tIns="91425" rIns="91425" bIns="91425" anchor="t" anchorCtr="0">
            <a:noAutofit/>
          </a:bodyPr>
          <a:lstStyle/>
          <a:p>
            <a:pPr marL="228600" lvl="0" indent="-50800">
              <a:spcBef>
                <a:spcPts val="0"/>
              </a:spcBef>
              <a:buNone/>
            </a:pPr>
            <a:endParaRPr dirty="0"/>
          </a:p>
        </p:txBody>
      </p:sp>
      <p:pic>
        <p:nvPicPr>
          <p:cNvPr id="179" name="Shape 179"/>
          <p:cNvPicPr preferRelativeResize="0"/>
          <p:nvPr/>
        </p:nvPicPr>
        <p:blipFill>
          <a:blip r:embed="rId6">
            <a:alphaModFix/>
            <a:extLst>
              <a:ext uri="{BEBA8EAE-BF5A-486C-A8C5-ECC9F3942E4B}">
                <a14:imgProps xmlns:a14="http://schemas.microsoft.com/office/drawing/2010/main">
                  <a14:imgLayer r:embed="rId7">
                    <a14:imgEffect>
                      <a14:backgroundRemoval t="0" b="100000" l="0" r="100000"/>
                    </a14:imgEffect>
                  </a14:imgLayer>
                </a14:imgProps>
              </a:ext>
            </a:extLst>
          </a:blip>
          <a:stretch>
            <a:fillRect/>
          </a:stretch>
        </p:blipFill>
        <p:spPr>
          <a:xfrm>
            <a:off x="838199" y="3068661"/>
            <a:ext cx="2450600" cy="4213300"/>
          </a:xfrm>
          <a:prstGeom prst="rect">
            <a:avLst/>
          </a:prstGeom>
          <a:noFill/>
          <a:ln>
            <a:noFill/>
          </a:ln>
        </p:spPr>
      </p:pic>
      <p:pic>
        <p:nvPicPr>
          <p:cNvPr id="181" name="Shape 181"/>
          <p:cNvPicPr preferRelativeResize="0"/>
          <p:nvPr/>
        </p:nvPicPr>
        <p:blipFill>
          <a:blip r:embed="rId8">
            <a:alphaModFix/>
            <a:extLst>
              <a:ext uri="{BEBA8EAE-BF5A-486C-A8C5-ECC9F3942E4B}">
                <a14:imgProps xmlns:a14="http://schemas.microsoft.com/office/drawing/2010/main">
                  <a14:imgLayer r:embed="rId9">
                    <a14:imgEffect>
                      <a14:backgroundRemoval t="0" b="100000" l="0" r="100000"/>
                    </a14:imgEffect>
                  </a14:imgLayer>
                </a14:imgProps>
              </a:ext>
            </a:extLst>
          </a:blip>
          <a:stretch>
            <a:fillRect/>
          </a:stretch>
        </p:blipFill>
        <p:spPr>
          <a:xfrm>
            <a:off x="3806225" y="3642367"/>
            <a:ext cx="2353400" cy="2465508"/>
          </a:xfrm>
          <a:prstGeom prst="rect">
            <a:avLst/>
          </a:prstGeom>
          <a:noFill/>
          <a:ln>
            <a:noFill/>
          </a:ln>
        </p:spPr>
      </p:pic>
      <p:pic>
        <p:nvPicPr>
          <p:cNvPr id="182" name="Shape 182"/>
          <p:cNvPicPr preferRelativeResize="0"/>
          <p:nvPr/>
        </p:nvPicPr>
        <p:blipFill>
          <a:blip r:embed="rId10">
            <a:alphaModFix/>
          </a:blip>
          <a:stretch>
            <a:fillRect/>
          </a:stretch>
        </p:blipFill>
        <p:spPr>
          <a:xfrm>
            <a:off x="9000400" y="1825625"/>
            <a:ext cx="2353401" cy="2353401"/>
          </a:xfrm>
          <a:prstGeom prst="rect">
            <a:avLst/>
          </a:prstGeom>
          <a:noFill/>
          <a:ln>
            <a:noFill/>
          </a:ln>
        </p:spPr>
      </p:pic>
      <p:pic>
        <p:nvPicPr>
          <p:cNvPr id="183" name="Shape 183"/>
          <p:cNvPicPr preferRelativeResize="0"/>
          <p:nvPr/>
        </p:nvPicPr>
        <p:blipFill>
          <a:blip r:embed="rId11">
            <a:alphaModFix/>
            <a:extLst>
              <a:ext uri="{BEBA8EAE-BF5A-486C-A8C5-ECC9F3942E4B}">
                <a14:imgProps xmlns:a14="http://schemas.microsoft.com/office/drawing/2010/main">
                  <a14:imgLayer r:embed="rId12">
                    <a14:imgEffect>
                      <a14:backgroundRemoval t="0" b="100000" l="0" r="99556"/>
                    </a14:imgEffect>
                  </a14:imgLayer>
                </a14:imgProps>
              </a:ext>
            </a:extLst>
          </a:blip>
          <a:stretch>
            <a:fillRect/>
          </a:stretch>
        </p:blipFill>
        <p:spPr>
          <a:xfrm>
            <a:off x="6508438" y="2357425"/>
            <a:ext cx="2143125" cy="2143125"/>
          </a:xfrm>
          <a:prstGeom prst="rect">
            <a:avLst/>
          </a:prstGeom>
          <a:noFill/>
          <a:ln>
            <a:noFill/>
          </a:ln>
        </p:spPr>
      </p:pic>
      <p:pic>
        <p:nvPicPr>
          <p:cNvPr id="3" name="Final">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1121807" y="5837095"/>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000"/>
    </mc:Choice>
    <mc:Fallback>
      <p:transition spd="slow"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8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marL="0" lvl="0" indent="0">
              <a:spcBef>
                <a:spcPts val="0"/>
              </a:spcBef>
              <a:buNone/>
            </a:pPr>
            <a:r>
              <a:rPr lang="en-US">
                <a:solidFill>
                  <a:srgbClr val="FFFF00"/>
                </a:solidFill>
              </a:rPr>
              <a:t>Who is the best Pokemon</a:t>
            </a:r>
          </a:p>
        </p:txBody>
      </p:sp>
      <p:sp>
        <p:nvSpPr>
          <p:cNvPr id="91" name="Shape 91"/>
          <p:cNvSpPr txBox="1">
            <a:spLocks noGrp="1"/>
          </p:cNvSpPr>
          <p:nvPr>
            <p:ph type="body" idx="1"/>
          </p:nvPr>
        </p:nvSpPr>
        <p:spPr>
          <a:xfrm>
            <a:off x="838200" y="1966109"/>
            <a:ext cx="10515600" cy="4351200"/>
          </a:xfrm>
          <a:prstGeom prst="rect">
            <a:avLst/>
          </a:prstGeom>
        </p:spPr>
        <p:txBody>
          <a:bodyPr wrap="square" lIns="91425" tIns="91425" rIns="91425" bIns="91425" anchor="t" anchorCtr="0">
            <a:noAutofit/>
          </a:bodyPr>
          <a:lstStyle/>
          <a:p>
            <a:pPr marL="228600" lvl="0" indent="-50800">
              <a:spcBef>
                <a:spcPts val="0"/>
              </a:spcBef>
              <a:buNone/>
            </a:pPr>
            <a:endParaRPr dirty="0"/>
          </a:p>
          <a:p>
            <a:pPr marL="228600" lvl="0" indent="-50800">
              <a:spcBef>
                <a:spcPts val="0"/>
              </a:spcBef>
              <a:buNone/>
            </a:pPr>
            <a:r>
              <a:rPr lang="en-US" dirty="0"/>
              <a:t>Goal of project is to determine what characteristics make up the best </a:t>
            </a:r>
            <a:r>
              <a:rPr lang="en-US" dirty="0" err="1"/>
              <a:t>Pokemon</a:t>
            </a:r>
            <a:r>
              <a:rPr lang="en-US" dirty="0"/>
              <a:t> and predict which </a:t>
            </a:r>
            <a:r>
              <a:rPr lang="en-US" dirty="0" err="1"/>
              <a:t>Pokemon</a:t>
            </a:r>
            <a:r>
              <a:rPr lang="en-US" dirty="0"/>
              <a:t> are the strongest</a:t>
            </a:r>
          </a:p>
        </p:txBody>
      </p:sp>
      <p:pic>
        <p:nvPicPr>
          <p:cNvPr id="92" name="Shape 92"/>
          <p:cNvPicPr preferRelativeResize="0"/>
          <p:nvPr/>
        </p:nvPicPr>
        <p:blipFill>
          <a:blip r:embed="rId5">
            <a:alphaModFix/>
          </a:blip>
          <a:stretch>
            <a:fillRect/>
          </a:stretch>
        </p:blipFill>
        <p:spPr>
          <a:xfrm>
            <a:off x="7035875" y="138975"/>
            <a:ext cx="2381250" cy="2381250"/>
          </a:xfrm>
          <a:prstGeom prst="rect">
            <a:avLst/>
          </a:prstGeom>
          <a:noFill/>
          <a:ln>
            <a:noFill/>
          </a:ln>
        </p:spPr>
      </p:pic>
      <p:pic>
        <p:nvPicPr>
          <p:cNvPr id="93" name="Shape 93"/>
          <p:cNvPicPr preferRelativeResize="0"/>
          <p:nvPr/>
        </p:nvPicPr>
        <p:blipFill>
          <a:blip r:embed="rId6">
            <a:alphaModFix/>
          </a:blip>
          <a:stretch>
            <a:fillRect/>
          </a:stretch>
        </p:blipFill>
        <p:spPr>
          <a:xfrm>
            <a:off x="771325" y="3150776"/>
            <a:ext cx="10098849" cy="3719750"/>
          </a:xfrm>
          <a:prstGeom prst="rect">
            <a:avLst/>
          </a:prstGeom>
          <a:noFill/>
          <a:ln>
            <a:noFill/>
          </a:ln>
        </p:spPr>
      </p:pic>
      <p:pic>
        <p:nvPicPr>
          <p:cNvPr id="2" name="Slide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78148" y="60452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094" fill="hold"/>
                                        <p:tgtEl>
                                          <p:spTgt spid="2"/>
                                        </p:tgtEl>
                                      </p:cBhvr>
                                    </p:cmd>
                                  </p:childTnLst>
                                </p:cTn>
                              </p:par>
                              <p:par>
                                <p:cTn id="7" presetID="2" presetClass="entr" presetSubtype="4" fill="hold" nodeType="withEffect">
                                  <p:stCondLst>
                                    <p:cond delay="0"/>
                                  </p:stCondLst>
                                  <p:childTnLst>
                                    <p:set>
                                      <p:cBhvr>
                                        <p:cTn id="8" dur="1" fill="hold">
                                          <p:stCondLst>
                                            <p:cond delay="0"/>
                                          </p:stCondLst>
                                        </p:cTn>
                                        <p:tgtEl>
                                          <p:spTgt spid="93"/>
                                        </p:tgtEl>
                                        <p:attrNameLst>
                                          <p:attrName>style.visibility</p:attrName>
                                        </p:attrNameLst>
                                      </p:cBhvr>
                                      <p:to>
                                        <p:strVal val="visible"/>
                                      </p:to>
                                    </p:set>
                                    <p:anim calcmode="lin" valueType="num">
                                      <p:cBhvr additive="base">
                                        <p:cTn id="9" dur="1000" fill="hold"/>
                                        <p:tgtEl>
                                          <p:spTgt spid="93"/>
                                        </p:tgtEl>
                                        <p:attrNameLst>
                                          <p:attrName>ppt_x</p:attrName>
                                        </p:attrNameLst>
                                      </p:cBhvr>
                                      <p:tavLst>
                                        <p:tav tm="0">
                                          <p:val>
                                            <p:strVal val="#ppt_x"/>
                                          </p:val>
                                        </p:tav>
                                        <p:tav tm="100000">
                                          <p:val>
                                            <p:strVal val="#ppt_x"/>
                                          </p:val>
                                        </p:tav>
                                      </p:tavLst>
                                    </p:anim>
                                    <p:anim calcmode="lin" valueType="num">
                                      <p:cBhvr additive="base">
                                        <p:cTn id="10" dur="1000" fill="hold"/>
                                        <p:tgtEl>
                                          <p:spTgt spid="93"/>
                                        </p:tgtEl>
                                        <p:attrNameLst>
                                          <p:attrName>ppt_y</p:attrName>
                                        </p:attrNameLst>
                                      </p:cBhvr>
                                      <p:tavLst>
                                        <p:tav tm="0">
                                          <p:val>
                                            <p:strVal val="1+#ppt_h/2"/>
                                          </p:val>
                                        </p:tav>
                                        <p:tav tm="100000">
                                          <p:val>
                                            <p:strVal val="#ppt_y"/>
                                          </p:val>
                                        </p:tav>
                                      </p:tavLst>
                                    </p:anim>
                                  </p:childTnLst>
                                </p:cTn>
                              </p:par>
                              <p:par>
                                <p:cTn id="11" presetID="20" presetClass="entr" presetSubtype="0" fill="hold" nodeType="withEffect">
                                  <p:stCondLst>
                                    <p:cond delay="0"/>
                                  </p:stCondLst>
                                  <p:childTnLst>
                                    <p:set>
                                      <p:cBhvr>
                                        <p:cTn id="12" dur="1" fill="hold">
                                          <p:stCondLst>
                                            <p:cond delay="0"/>
                                          </p:stCondLst>
                                        </p:cTn>
                                        <p:tgtEl>
                                          <p:spTgt spid="92"/>
                                        </p:tgtEl>
                                        <p:attrNameLst>
                                          <p:attrName>style.visibility</p:attrName>
                                        </p:attrNameLst>
                                      </p:cBhvr>
                                      <p:to>
                                        <p:strVal val="visible"/>
                                      </p:to>
                                    </p:set>
                                    <p:animEffect transition="in" filter="wedge">
                                      <p:cBhvr>
                                        <p:cTn id="13" dur="20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p:cTn id="14"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rgbClr val="FFFF00"/>
              </a:buClr>
              <a:buSzPts val="4400"/>
              <a:buFont typeface="Calibri"/>
              <a:buNone/>
            </a:pPr>
            <a:r>
              <a:rPr lang="en-US" sz="4400" b="0" i="0" u="none" strike="noStrike" cap="none">
                <a:solidFill>
                  <a:srgbClr val="FFFF00"/>
                </a:solidFill>
                <a:latin typeface="Calibri"/>
                <a:ea typeface="Calibri"/>
                <a:cs typeface="Calibri"/>
                <a:sym typeface="Calibri"/>
              </a:rPr>
              <a:t>Dataset Description</a:t>
            </a:r>
          </a:p>
        </p:txBody>
      </p:sp>
      <p:pic>
        <p:nvPicPr>
          <p:cNvPr id="99" name="Shape 99"/>
          <p:cNvPicPr preferRelativeResize="0">
            <a:picLocks noGrp="1"/>
          </p:cNvPicPr>
          <p:nvPr>
            <p:ph type="body" idx="1"/>
          </p:nvPr>
        </p:nvPicPr>
        <p:blipFill rotWithShape="1">
          <a:blip r:embed="rId5">
            <a:alphaModFix/>
          </a:blip>
          <a:srcRect/>
          <a:stretch/>
        </p:blipFill>
        <p:spPr>
          <a:xfrm>
            <a:off x="152616" y="4684161"/>
            <a:ext cx="11435700" cy="1899900"/>
          </a:xfrm>
          <a:prstGeom prst="rect">
            <a:avLst/>
          </a:prstGeom>
          <a:noFill/>
          <a:ln>
            <a:noFill/>
          </a:ln>
        </p:spPr>
      </p:pic>
      <p:sp>
        <p:nvSpPr>
          <p:cNvPr id="100" name="Shape 100"/>
          <p:cNvSpPr txBox="1"/>
          <p:nvPr/>
        </p:nvSpPr>
        <p:spPr>
          <a:xfrm>
            <a:off x="373225" y="1446250"/>
            <a:ext cx="11250900" cy="2830200"/>
          </a:xfrm>
          <a:prstGeom prst="rect">
            <a:avLst/>
          </a:prstGeom>
          <a:noFill/>
          <a:ln>
            <a:noFill/>
          </a:ln>
        </p:spPr>
        <p:txBody>
          <a:bodyPr wrap="square" lIns="91425" tIns="91425" rIns="91425" bIns="91425" anchor="t" anchorCtr="0">
            <a:noAutofit/>
          </a:bodyPr>
          <a:lstStyle/>
          <a:p>
            <a:pPr marL="0" lvl="0" indent="0">
              <a:spcBef>
                <a:spcPts val="0"/>
              </a:spcBef>
              <a:buNone/>
            </a:pPr>
            <a:endParaRPr/>
          </a:p>
        </p:txBody>
      </p:sp>
      <p:sp>
        <p:nvSpPr>
          <p:cNvPr id="101" name="Shape 101"/>
          <p:cNvSpPr txBox="1"/>
          <p:nvPr/>
        </p:nvSpPr>
        <p:spPr>
          <a:xfrm>
            <a:off x="264375" y="1446250"/>
            <a:ext cx="11212200" cy="2962912"/>
          </a:xfrm>
          <a:prstGeom prst="rect">
            <a:avLst/>
          </a:prstGeom>
          <a:noFill/>
          <a:ln>
            <a:noFill/>
          </a:ln>
        </p:spPr>
        <p:txBody>
          <a:bodyPr wrap="square" lIns="91425" tIns="91425" rIns="91425" bIns="91425" numCol="2" anchor="t" anchorCtr="0">
            <a:noAutofit/>
          </a:bodyPr>
          <a:lstStyle/>
          <a:p>
            <a:pPr marL="457200" lvl="0" indent="-317500">
              <a:lnSpc>
                <a:spcPct val="115000"/>
              </a:lnSpc>
              <a:buSzPts val="1400"/>
              <a:buChar char="●"/>
            </a:pPr>
            <a:r>
              <a:rPr lang="en-US" sz="1100" b="1" dirty="0">
                <a:solidFill>
                  <a:schemeClr val="dk1"/>
                </a:solidFill>
              </a:rPr>
              <a:t> The information was found on the website </a:t>
            </a:r>
            <a:r>
              <a:rPr lang="en-US" sz="1100" b="1" dirty="0" err="1">
                <a:solidFill>
                  <a:schemeClr val="dk1"/>
                </a:solidFill>
              </a:rPr>
              <a:t>Kaggle</a:t>
            </a:r>
            <a:r>
              <a:rPr lang="en-US" sz="1100" b="1" dirty="0">
                <a:solidFill>
                  <a:schemeClr val="dk1"/>
                </a:solidFill>
              </a:rPr>
              <a:t>. It contains the list of </a:t>
            </a:r>
            <a:r>
              <a:rPr lang="en-US" sz="1100" b="1" dirty="0" err="1">
                <a:solidFill>
                  <a:schemeClr val="dk1"/>
                </a:solidFill>
              </a:rPr>
              <a:t>Pokemon</a:t>
            </a:r>
            <a:r>
              <a:rPr lang="en-US" sz="1100" b="1" dirty="0">
                <a:solidFill>
                  <a:schemeClr val="dk1"/>
                </a:solidFill>
              </a:rPr>
              <a:t> and battle statistics. The data was downloaded from </a:t>
            </a:r>
            <a:r>
              <a:rPr lang="en-US" sz="1100" b="1" dirty="0" err="1">
                <a:solidFill>
                  <a:schemeClr val="dk1"/>
                </a:solidFill>
              </a:rPr>
              <a:t>Kaggle</a:t>
            </a:r>
            <a:r>
              <a:rPr lang="en-US" sz="1100" b="1" dirty="0">
                <a:solidFill>
                  <a:schemeClr val="dk1"/>
                </a:solidFill>
              </a:rPr>
              <a:t>.</a:t>
            </a:r>
          </a:p>
          <a:p>
            <a:pPr marL="457200" lvl="0" indent="-317500">
              <a:lnSpc>
                <a:spcPct val="115000"/>
              </a:lnSpc>
              <a:spcBef>
                <a:spcPts val="1400"/>
              </a:spcBef>
              <a:spcAft>
                <a:spcPts val="400"/>
              </a:spcAft>
              <a:buSzPts val="1400"/>
              <a:buChar char="●"/>
            </a:pPr>
            <a:r>
              <a:rPr lang="en-US" sz="1100" b="1" dirty="0">
                <a:solidFill>
                  <a:schemeClr val="dk1"/>
                </a:solidFill>
              </a:rPr>
              <a:t>Attack: This describes how much damage the </a:t>
            </a:r>
            <a:r>
              <a:rPr lang="en-US" sz="1100" b="1" dirty="0" err="1">
                <a:solidFill>
                  <a:schemeClr val="dk1"/>
                </a:solidFill>
              </a:rPr>
              <a:t>Pokemon</a:t>
            </a:r>
            <a:r>
              <a:rPr lang="en-US" sz="1100" b="1" dirty="0">
                <a:solidFill>
                  <a:schemeClr val="dk1"/>
                </a:solidFill>
              </a:rPr>
              <a:t> does with each normal attack</a:t>
            </a:r>
            <a:r>
              <a:rPr lang="en-US" sz="1100" b="1" u="sng" dirty="0">
                <a:solidFill>
                  <a:schemeClr val="hlink"/>
                </a:solidFill>
                <a:hlinkClick r:id="rId6"/>
              </a:rPr>
              <a:t>¶</a:t>
            </a:r>
          </a:p>
          <a:p>
            <a:pPr marL="457200" lvl="0" indent="-317500">
              <a:lnSpc>
                <a:spcPct val="115000"/>
              </a:lnSpc>
              <a:spcBef>
                <a:spcPts val="1400"/>
              </a:spcBef>
              <a:spcAft>
                <a:spcPts val="400"/>
              </a:spcAft>
              <a:buSzPts val="1400"/>
              <a:buChar char="●"/>
            </a:pPr>
            <a:r>
              <a:rPr lang="en-US" sz="1100" b="1" dirty="0">
                <a:solidFill>
                  <a:schemeClr val="dk1"/>
                </a:solidFill>
              </a:rPr>
              <a:t>Defense: This is used to explain how much damage can be absorbed before the attack depletes the </a:t>
            </a:r>
            <a:r>
              <a:rPr lang="en-US" sz="1100" b="1" dirty="0" err="1">
                <a:solidFill>
                  <a:schemeClr val="dk1"/>
                </a:solidFill>
              </a:rPr>
              <a:t>hp</a:t>
            </a:r>
            <a:r>
              <a:rPr lang="en-US" sz="1100" b="1" dirty="0">
                <a:solidFill>
                  <a:schemeClr val="dk1"/>
                </a:solidFill>
              </a:rPr>
              <a:t> points</a:t>
            </a:r>
            <a:r>
              <a:rPr lang="en-US" sz="1100" b="1" u="sng" dirty="0">
                <a:solidFill>
                  <a:schemeClr val="hlink"/>
                </a:solidFill>
                <a:hlinkClick r:id="rId7"/>
              </a:rPr>
              <a:t>¶</a:t>
            </a:r>
          </a:p>
          <a:p>
            <a:pPr marL="457200" lvl="0" indent="-317500">
              <a:lnSpc>
                <a:spcPct val="115000"/>
              </a:lnSpc>
              <a:spcBef>
                <a:spcPts val="1400"/>
              </a:spcBef>
              <a:spcAft>
                <a:spcPts val="400"/>
              </a:spcAft>
              <a:buSzPts val="1400"/>
              <a:buChar char="●"/>
            </a:pPr>
            <a:r>
              <a:rPr lang="en-US" sz="1100" b="1" dirty="0">
                <a:solidFill>
                  <a:schemeClr val="dk1"/>
                </a:solidFill>
              </a:rPr>
              <a:t>Sp. </a:t>
            </a:r>
            <a:r>
              <a:rPr lang="en-US" sz="1100" b="1" dirty="0" err="1">
                <a:solidFill>
                  <a:schemeClr val="dk1"/>
                </a:solidFill>
              </a:rPr>
              <a:t>Atk</a:t>
            </a:r>
            <a:r>
              <a:rPr lang="en-US" sz="1100" b="1" dirty="0">
                <a:solidFill>
                  <a:schemeClr val="dk1"/>
                </a:solidFill>
              </a:rPr>
              <a:t>: This stands for special attack damage</a:t>
            </a:r>
            <a:r>
              <a:rPr lang="en-US" sz="1100" b="1" u="sng" dirty="0">
                <a:solidFill>
                  <a:schemeClr val="hlink"/>
                </a:solidFill>
                <a:hlinkClick r:id="rId8"/>
              </a:rPr>
              <a:t>¶</a:t>
            </a:r>
          </a:p>
          <a:p>
            <a:pPr marL="457200" lvl="0" indent="-317500">
              <a:lnSpc>
                <a:spcPct val="115000"/>
              </a:lnSpc>
              <a:spcBef>
                <a:spcPts val="1400"/>
              </a:spcBef>
              <a:spcAft>
                <a:spcPts val="400"/>
              </a:spcAft>
              <a:buSzPts val="1400"/>
              <a:buChar char="●"/>
            </a:pPr>
            <a:r>
              <a:rPr lang="en-US" sz="1100" b="1" dirty="0">
                <a:solidFill>
                  <a:schemeClr val="dk1"/>
                </a:solidFill>
              </a:rPr>
              <a:t>Sp. Def: This stands for special attack defense</a:t>
            </a:r>
            <a:r>
              <a:rPr lang="en-US" sz="1100" b="1" u="sng" dirty="0">
                <a:solidFill>
                  <a:schemeClr val="hlink"/>
                </a:solidFill>
                <a:hlinkClick r:id="rId9"/>
              </a:rPr>
              <a:t>¶</a:t>
            </a:r>
          </a:p>
          <a:p>
            <a:pPr marL="457200" lvl="0" indent="-317500">
              <a:lnSpc>
                <a:spcPct val="115000"/>
              </a:lnSpc>
              <a:spcBef>
                <a:spcPts val="1400"/>
              </a:spcBef>
              <a:spcAft>
                <a:spcPts val="400"/>
              </a:spcAft>
              <a:buSzPts val="1400"/>
              <a:buChar char="●"/>
            </a:pPr>
            <a:r>
              <a:rPr lang="en-US" sz="1100" b="1" dirty="0">
                <a:solidFill>
                  <a:schemeClr val="dk1"/>
                </a:solidFill>
              </a:rPr>
              <a:t>Speed: This determines how quickly a </a:t>
            </a:r>
            <a:r>
              <a:rPr lang="en-US" sz="1100" b="1" dirty="0" smtClean="0">
                <a:solidFill>
                  <a:schemeClr val="dk1"/>
                </a:solidFill>
              </a:rPr>
              <a:t>Pokémon </a:t>
            </a:r>
            <a:r>
              <a:rPr lang="en-US" sz="1100" b="1" dirty="0">
                <a:solidFill>
                  <a:schemeClr val="dk1"/>
                </a:solidFill>
              </a:rPr>
              <a:t>can attack</a:t>
            </a:r>
            <a:r>
              <a:rPr lang="en-US" sz="1100" b="1" u="sng" dirty="0">
                <a:solidFill>
                  <a:schemeClr val="hlink"/>
                </a:solidFill>
                <a:hlinkClick r:id="rId10"/>
              </a:rPr>
              <a:t>¶</a:t>
            </a:r>
          </a:p>
          <a:p>
            <a:pPr marL="457200" lvl="0" indent="-317500">
              <a:lnSpc>
                <a:spcPct val="115000"/>
              </a:lnSpc>
              <a:spcBef>
                <a:spcPts val="1400"/>
              </a:spcBef>
              <a:spcAft>
                <a:spcPts val="400"/>
              </a:spcAft>
              <a:buSzPts val="1400"/>
              <a:buChar char="●"/>
            </a:pPr>
            <a:r>
              <a:rPr lang="en-US" sz="1100" b="1" dirty="0">
                <a:solidFill>
                  <a:schemeClr val="dk1"/>
                </a:solidFill>
              </a:rPr>
              <a:t>Generation: This determines what game that the </a:t>
            </a:r>
            <a:r>
              <a:rPr lang="en-US" sz="1100" b="1" dirty="0" err="1">
                <a:solidFill>
                  <a:schemeClr val="dk1"/>
                </a:solidFill>
              </a:rPr>
              <a:t>Pokemon</a:t>
            </a:r>
            <a:r>
              <a:rPr lang="en-US" sz="1100" b="1" dirty="0">
                <a:solidFill>
                  <a:schemeClr val="dk1"/>
                </a:solidFill>
              </a:rPr>
              <a:t> was first introduced in</a:t>
            </a:r>
            <a:r>
              <a:rPr lang="en-US" sz="1100" b="1" u="sng" dirty="0">
                <a:solidFill>
                  <a:schemeClr val="hlink"/>
                </a:solidFill>
                <a:hlinkClick r:id="rId11"/>
              </a:rPr>
              <a:t>¶</a:t>
            </a:r>
          </a:p>
          <a:p>
            <a:pPr marL="457200" lvl="0" indent="-317500">
              <a:lnSpc>
                <a:spcPct val="115000"/>
              </a:lnSpc>
              <a:spcBef>
                <a:spcPts val="1400"/>
              </a:spcBef>
              <a:spcAft>
                <a:spcPts val="400"/>
              </a:spcAft>
              <a:buSzPts val="1400"/>
              <a:buChar char="●"/>
            </a:pPr>
            <a:r>
              <a:rPr lang="en-US" sz="1100" b="1" dirty="0">
                <a:solidFill>
                  <a:schemeClr val="dk1"/>
                </a:solidFill>
              </a:rPr>
              <a:t>Legendary: This determines if the </a:t>
            </a:r>
            <a:r>
              <a:rPr lang="en-US" sz="1100" b="1" dirty="0" err="1">
                <a:solidFill>
                  <a:schemeClr val="dk1"/>
                </a:solidFill>
              </a:rPr>
              <a:t>Pokemon</a:t>
            </a:r>
            <a:r>
              <a:rPr lang="en-US" sz="1100" b="1" dirty="0">
                <a:solidFill>
                  <a:schemeClr val="dk1"/>
                </a:solidFill>
              </a:rPr>
              <a:t> is of legendary status or not</a:t>
            </a:r>
            <a:r>
              <a:rPr lang="en-US" sz="1100" b="1" u="sng" dirty="0">
                <a:solidFill>
                  <a:schemeClr val="hlink"/>
                </a:solidFill>
                <a:hlinkClick r:id="rId12"/>
              </a:rPr>
              <a:t>¶</a:t>
            </a:r>
          </a:p>
          <a:p>
            <a:pPr marL="457200" lvl="0" indent="-317500">
              <a:lnSpc>
                <a:spcPct val="115000"/>
              </a:lnSpc>
              <a:spcBef>
                <a:spcPts val="1400"/>
              </a:spcBef>
              <a:spcAft>
                <a:spcPts val="400"/>
              </a:spcAft>
              <a:buSzPts val="1400"/>
              <a:buChar char="●"/>
            </a:pPr>
            <a:r>
              <a:rPr lang="en-US" sz="1100" b="1" dirty="0" err="1">
                <a:solidFill>
                  <a:schemeClr val="dk1"/>
                </a:solidFill>
              </a:rPr>
              <a:t>FirstPostion</a:t>
            </a:r>
            <a:r>
              <a:rPr lang="en-US" sz="1100" b="1" dirty="0">
                <a:solidFill>
                  <a:schemeClr val="dk1"/>
                </a:solidFill>
              </a:rPr>
              <a:t>: During the 50,000 simulated battles this determines how many times the </a:t>
            </a:r>
            <a:r>
              <a:rPr lang="en-US" sz="1100" b="1" dirty="0" err="1">
                <a:solidFill>
                  <a:schemeClr val="dk1"/>
                </a:solidFill>
              </a:rPr>
              <a:t>Pokemon</a:t>
            </a:r>
            <a:r>
              <a:rPr lang="en-US" sz="1100" b="1" dirty="0">
                <a:solidFill>
                  <a:schemeClr val="dk1"/>
                </a:solidFill>
              </a:rPr>
              <a:t> was in attack Position one</a:t>
            </a:r>
            <a:r>
              <a:rPr lang="en-US" sz="1100" b="1" u="sng" dirty="0">
                <a:solidFill>
                  <a:schemeClr val="hlink"/>
                </a:solidFill>
                <a:hlinkClick r:id="rId13"/>
              </a:rPr>
              <a:t>¶</a:t>
            </a:r>
          </a:p>
          <a:p>
            <a:pPr marL="457200" lvl="0" indent="-317500">
              <a:lnSpc>
                <a:spcPct val="115000"/>
              </a:lnSpc>
              <a:spcBef>
                <a:spcPts val="1400"/>
              </a:spcBef>
              <a:spcAft>
                <a:spcPts val="400"/>
              </a:spcAft>
              <a:buSzPts val="1400"/>
              <a:buChar char="●"/>
            </a:pPr>
            <a:r>
              <a:rPr lang="en-US" sz="1100" b="1" dirty="0" err="1">
                <a:solidFill>
                  <a:schemeClr val="dk1"/>
                </a:solidFill>
              </a:rPr>
              <a:t>SecondPostion</a:t>
            </a:r>
            <a:r>
              <a:rPr lang="en-US" sz="1100" b="1" dirty="0">
                <a:solidFill>
                  <a:schemeClr val="dk1"/>
                </a:solidFill>
              </a:rPr>
              <a:t>: During the 50,000 simulated battles this determines how many times the </a:t>
            </a:r>
            <a:r>
              <a:rPr lang="en-US" sz="1100" b="1" dirty="0" err="1">
                <a:solidFill>
                  <a:schemeClr val="dk1"/>
                </a:solidFill>
              </a:rPr>
              <a:t>Pokemon</a:t>
            </a:r>
            <a:r>
              <a:rPr lang="en-US" sz="1100" b="1" dirty="0">
                <a:solidFill>
                  <a:schemeClr val="dk1"/>
                </a:solidFill>
              </a:rPr>
              <a:t> was in attack Position two</a:t>
            </a:r>
            <a:r>
              <a:rPr lang="en-US" sz="1100" b="1" u="sng" dirty="0">
                <a:solidFill>
                  <a:schemeClr val="hlink"/>
                </a:solidFill>
                <a:hlinkClick r:id="rId14"/>
              </a:rPr>
              <a:t>¶</a:t>
            </a:r>
          </a:p>
        </p:txBody>
      </p:sp>
      <p:pic>
        <p:nvPicPr>
          <p:cNvPr id="102" name="Shape 102"/>
          <p:cNvPicPr preferRelativeResize="0"/>
          <p:nvPr/>
        </p:nvPicPr>
        <p:blipFill>
          <a:blip r:embed="rId15">
            <a:alphaModFix/>
            <a:extLst>
              <a:ext uri="{BEBA8EAE-BF5A-486C-A8C5-ECC9F3942E4B}">
                <a14:imgProps xmlns:a14="http://schemas.microsoft.com/office/drawing/2010/main">
                  <a14:imgLayer r:embed="rId16">
                    <a14:imgEffect>
                      <a14:backgroundRemoval t="426" b="100000" l="0" r="100000"/>
                    </a14:imgEffect>
                  </a14:imgLayer>
                </a14:imgProps>
              </a:ext>
            </a:extLst>
          </a:blip>
          <a:stretch>
            <a:fillRect/>
          </a:stretch>
        </p:blipFill>
        <p:spPr>
          <a:xfrm>
            <a:off x="4319813" y="2927706"/>
            <a:ext cx="1550653" cy="1694900"/>
          </a:xfrm>
          <a:prstGeom prst="rect">
            <a:avLst/>
          </a:prstGeom>
          <a:noFill/>
          <a:ln>
            <a:noFill/>
          </a:ln>
        </p:spPr>
      </p:pic>
      <p:pic>
        <p:nvPicPr>
          <p:cNvPr id="103" name="Shape 103"/>
          <p:cNvPicPr preferRelativeResize="0"/>
          <p:nvPr/>
        </p:nvPicPr>
        <p:blipFill>
          <a:blip r:embed="rId17">
            <a:alphaModFix/>
          </a:blip>
          <a:stretch>
            <a:fillRect/>
          </a:stretch>
        </p:blipFill>
        <p:spPr>
          <a:xfrm>
            <a:off x="9308725" y="-107350"/>
            <a:ext cx="1798050" cy="1798050"/>
          </a:xfrm>
          <a:prstGeom prst="rect">
            <a:avLst/>
          </a:prstGeom>
          <a:noFill/>
          <a:ln>
            <a:noFill/>
          </a:ln>
        </p:spPr>
      </p:pic>
      <p:pic>
        <p:nvPicPr>
          <p:cNvPr id="2" name="Slide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8"/>
          <a:stretch>
            <a:fillRect/>
          </a:stretch>
        </p:blipFill>
        <p:spPr>
          <a:xfrm>
            <a:off x="25400" y="387005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000"/>
    </mc:Choice>
    <mc:Fallback>
      <p:transition spd="slow"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288" fill="hold"/>
                                        <p:tgtEl>
                                          <p:spTgt spid="2"/>
                                        </p:tgtEl>
                                      </p:cBhvr>
                                    </p:cmd>
                                  </p:childTnLst>
                                </p:cTn>
                              </p:par>
                              <p:par>
                                <p:cTn id="7" presetID="37" presetClass="entr" presetSubtype="0" fill="hold" nodeType="withEffect">
                                  <p:stCondLst>
                                    <p:cond delay="0"/>
                                  </p:stCondLst>
                                  <p:childTnLst>
                                    <p:set>
                                      <p:cBhvr>
                                        <p:cTn id="8" dur="1" fill="hold">
                                          <p:stCondLst>
                                            <p:cond delay="0"/>
                                          </p:stCondLst>
                                        </p:cTn>
                                        <p:tgtEl>
                                          <p:spTgt spid="103"/>
                                        </p:tgtEl>
                                        <p:attrNameLst>
                                          <p:attrName>style.visibility</p:attrName>
                                        </p:attrNameLst>
                                      </p:cBhvr>
                                      <p:to>
                                        <p:strVal val="visible"/>
                                      </p:to>
                                    </p:set>
                                    <p:animEffect transition="in" filter="fade">
                                      <p:cBhvr>
                                        <p:cTn id="9" dur="1500"/>
                                        <p:tgtEl>
                                          <p:spTgt spid="103"/>
                                        </p:tgtEl>
                                      </p:cBhvr>
                                    </p:animEffect>
                                    <p:anim calcmode="lin" valueType="num">
                                      <p:cBhvr>
                                        <p:cTn id="10" dur="1500" fill="hold"/>
                                        <p:tgtEl>
                                          <p:spTgt spid="103"/>
                                        </p:tgtEl>
                                        <p:attrNameLst>
                                          <p:attrName>ppt_x</p:attrName>
                                        </p:attrNameLst>
                                      </p:cBhvr>
                                      <p:tavLst>
                                        <p:tav tm="0">
                                          <p:val>
                                            <p:strVal val="#ppt_x"/>
                                          </p:val>
                                        </p:tav>
                                        <p:tav tm="100000">
                                          <p:val>
                                            <p:strVal val="#ppt_x"/>
                                          </p:val>
                                        </p:tav>
                                      </p:tavLst>
                                    </p:anim>
                                    <p:anim calcmode="lin" valueType="num">
                                      <p:cBhvr>
                                        <p:cTn id="11" dur="1350" decel="100000" fill="hold"/>
                                        <p:tgtEl>
                                          <p:spTgt spid="103"/>
                                        </p:tgtEl>
                                        <p:attrNameLst>
                                          <p:attrName>ppt_y</p:attrName>
                                        </p:attrNameLst>
                                      </p:cBhvr>
                                      <p:tavLst>
                                        <p:tav tm="0">
                                          <p:val>
                                            <p:strVal val="#ppt_y+1"/>
                                          </p:val>
                                        </p:tav>
                                        <p:tav tm="100000">
                                          <p:val>
                                            <p:strVal val="#ppt_y-.03"/>
                                          </p:val>
                                        </p:tav>
                                      </p:tavLst>
                                    </p:anim>
                                    <p:anim calcmode="lin" valueType="num">
                                      <p:cBhvr>
                                        <p:cTn id="12" dur="150" accel="100000" fill="hold">
                                          <p:stCondLst>
                                            <p:cond delay="1350"/>
                                          </p:stCondLst>
                                        </p:cTn>
                                        <p:tgtEl>
                                          <p:spTgt spid="103"/>
                                        </p:tgtEl>
                                        <p:attrNameLst>
                                          <p:attrName>ppt_y</p:attrName>
                                        </p:attrNameLst>
                                      </p:cBhvr>
                                      <p:tavLst>
                                        <p:tav tm="0">
                                          <p:val>
                                            <p:strVal val="#ppt_y-.03"/>
                                          </p:val>
                                        </p:tav>
                                        <p:tav tm="100000">
                                          <p:val>
                                            <p:strVal val="#ppt_y"/>
                                          </p:val>
                                        </p:tav>
                                      </p:tavLst>
                                    </p:anim>
                                  </p:childTnLst>
                                </p:cTn>
                              </p:par>
                              <p:par>
                                <p:cTn id="13" presetID="52" presetClass="entr" presetSubtype="0" fill="hold" nodeType="withEffect">
                                  <p:stCondLst>
                                    <p:cond delay="0"/>
                                  </p:stCondLst>
                                  <p:childTnLst>
                                    <p:set>
                                      <p:cBhvr>
                                        <p:cTn id="14" dur="1" fill="hold">
                                          <p:stCondLst>
                                            <p:cond delay="0"/>
                                          </p:stCondLst>
                                        </p:cTn>
                                        <p:tgtEl>
                                          <p:spTgt spid="102"/>
                                        </p:tgtEl>
                                        <p:attrNameLst>
                                          <p:attrName>style.visibility</p:attrName>
                                        </p:attrNameLst>
                                      </p:cBhvr>
                                      <p:to>
                                        <p:strVal val="visible"/>
                                      </p:to>
                                    </p:set>
                                    <p:animScale>
                                      <p:cBhvr>
                                        <p:cTn id="15" dur="1500" decel="50000" fill="hold">
                                          <p:stCondLst>
                                            <p:cond delay="0"/>
                                          </p:stCondLst>
                                        </p:cTn>
                                        <p:tgtEl>
                                          <p:spTgt spid="10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500" decel="50000" fill="hold">
                                          <p:stCondLst>
                                            <p:cond delay="0"/>
                                          </p:stCondLst>
                                        </p:cTn>
                                        <p:tgtEl>
                                          <p:spTgt spid="102"/>
                                        </p:tgtEl>
                                        <p:attrNameLst>
                                          <p:attrName>ppt_x</p:attrName>
                                          <p:attrName>ppt_y</p:attrName>
                                        </p:attrNameLst>
                                      </p:cBhvr>
                                    </p:animMotion>
                                    <p:animEffect transition="in" filter="fade">
                                      <p:cBhvr>
                                        <p:cTn id="17" dur="1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8"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marL="0" lvl="0" indent="0">
              <a:spcBef>
                <a:spcPts val="0"/>
              </a:spcBef>
              <a:buNone/>
            </a:pPr>
            <a:r>
              <a:rPr lang="en-US">
                <a:solidFill>
                  <a:srgbClr val="FFFF00"/>
                </a:solidFill>
              </a:rPr>
              <a:t>Data cleaning</a:t>
            </a:r>
          </a:p>
        </p:txBody>
      </p:sp>
      <p:sp>
        <p:nvSpPr>
          <p:cNvPr id="109" name="Shape 109"/>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228600" lvl="0" indent="-50800">
              <a:spcBef>
                <a:spcPts val="0"/>
              </a:spcBef>
              <a:buNone/>
            </a:pPr>
            <a:endParaRPr/>
          </a:p>
        </p:txBody>
      </p:sp>
      <p:pic>
        <p:nvPicPr>
          <p:cNvPr id="110" name="Shape 110"/>
          <p:cNvPicPr preferRelativeResize="0"/>
          <p:nvPr/>
        </p:nvPicPr>
        <p:blipFill>
          <a:blip r:embed="rId5">
            <a:alphaModFix/>
            <a:extLst>
              <a:ext uri="{BEBA8EAE-BF5A-486C-A8C5-ECC9F3942E4B}">
                <a14:imgProps xmlns:a14="http://schemas.microsoft.com/office/drawing/2010/main">
                  <a14:imgLayer r:embed="rId6">
                    <a14:imgEffect>
                      <a14:backgroundRemoval t="0" b="100000" l="327" r="100000"/>
                    </a14:imgEffect>
                  </a14:imgLayer>
                </a14:imgProps>
              </a:ext>
            </a:extLst>
          </a:blip>
          <a:stretch>
            <a:fillRect/>
          </a:stretch>
        </p:blipFill>
        <p:spPr>
          <a:xfrm>
            <a:off x="2411864" y="1713688"/>
            <a:ext cx="7368275" cy="4575075"/>
          </a:xfrm>
          <a:prstGeom prst="rect">
            <a:avLst/>
          </a:prstGeom>
          <a:noFill/>
          <a:ln>
            <a:noFill/>
          </a:ln>
        </p:spPr>
      </p:pic>
      <p:pic>
        <p:nvPicPr>
          <p:cNvPr id="111" name="Shape 111"/>
          <p:cNvPicPr preferRelativeResize="0"/>
          <p:nvPr/>
        </p:nvPicPr>
        <p:blipFill>
          <a:blip r:embed="rId7">
            <a:alphaModFix/>
            <a:extLst>
              <a:ext uri="{BEBA8EAE-BF5A-486C-A8C5-ECC9F3942E4B}">
                <a14:imgProps xmlns:a14="http://schemas.microsoft.com/office/drawing/2010/main">
                  <a14:imgLayer r:embed="rId8">
                    <a14:imgEffect>
                      <a14:backgroundRemoval t="889" b="100000" l="0" r="100000"/>
                    </a14:imgEffect>
                  </a14:imgLayer>
                </a14:imgProps>
              </a:ext>
            </a:extLst>
          </a:blip>
          <a:stretch>
            <a:fillRect/>
          </a:stretch>
        </p:blipFill>
        <p:spPr>
          <a:xfrm>
            <a:off x="499746" y="4874879"/>
            <a:ext cx="1476900" cy="1476900"/>
          </a:xfrm>
          <a:prstGeom prst="rect">
            <a:avLst/>
          </a:prstGeom>
          <a:noFill/>
          <a:ln>
            <a:noFill/>
          </a:ln>
        </p:spPr>
      </p:pic>
      <p:pic>
        <p:nvPicPr>
          <p:cNvPr id="112" name="Shape 112"/>
          <p:cNvPicPr preferRelativeResize="0"/>
          <p:nvPr/>
        </p:nvPicPr>
        <p:blipFill>
          <a:blip r:embed="rId9">
            <a:alphaModFix/>
            <a:extLst>
              <a:ext uri="{BEBA8EAE-BF5A-486C-A8C5-ECC9F3942E4B}">
                <a14:imgProps xmlns:a14="http://schemas.microsoft.com/office/drawing/2010/main">
                  <a14:imgLayer r:embed="rId10">
                    <a14:imgEffect>
                      <a14:backgroundRemoval t="889" b="100000" l="0" r="99111"/>
                    </a14:imgEffect>
                  </a14:imgLayer>
                </a14:imgProps>
              </a:ext>
            </a:extLst>
          </a:blip>
          <a:stretch>
            <a:fillRect/>
          </a:stretch>
        </p:blipFill>
        <p:spPr>
          <a:xfrm>
            <a:off x="10134621" y="4811846"/>
            <a:ext cx="1476900" cy="1476900"/>
          </a:xfrm>
          <a:prstGeom prst="rect">
            <a:avLst/>
          </a:prstGeom>
          <a:noFill/>
          <a:ln>
            <a:noFill/>
          </a:ln>
        </p:spPr>
      </p:pic>
      <p:pic>
        <p:nvPicPr>
          <p:cNvPr id="2" name="Slide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0" y="60452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0"/>
    </mc:Choice>
    <mc:Fallback>
      <p:transition spd="slow" advTm="3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258" fill="hold"/>
                                        <p:tgtEl>
                                          <p:spTgt spid="2"/>
                                        </p:tgtEl>
                                      </p:cBhvr>
                                    </p:cmd>
                                  </p:childTnLst>
                                </p:cTn>
                              </p:par>
                              <p:par>
                                <p:cTn id="7" presetID="32" presetClass="emph" presetSubtype="0" fill="hold" nodeType="withEffect">
                                  <p:stCondLst>
                                    <p:cond delay="0"/>
                                  </p:stCondLst>
                                  <p:childTnLst>
                                    <p:animRot by="120000">
                                      <p:cBhvr>
                                        <p:cTn id="8" dur="200" fill="hold">
                                          <p:stCondLst>
                                            <p:cond delay="0"/>
                                          </p:stCondLst>
                                        </p:cTn>
                                        <p:tgtEl>
                                          <p:spTgt spid="110"/>
                                        </p:tgtEl>
                                        <p:attrNameLst>
                                          <p:attrName>r</p:attrName>
                                        </p:attrNameLst>
                                      </p:cBhvr>
                                    </p:animRot>
                                    <p:animRot by="-240000">
                                      <p:cBhvr>
                                        <p:cTn id="9" dur="400" fill="hold">
                                          <p:stCondLst>
                                            <p:cond delay="400"/>
                                          </p:stCondLst>
                                        </p:cTn>
                                        <p:tgtEl>
                                          <p:spTgt spid="110"/>
                                        </p:tgtEl>
                                        <p:attrNameLst>
                                          <p:attrName>r</p:attrName>
                                        </p:attrNameLst>
                                      </p:cBhvr>
                                    </p:animRot>
                                    <p:animRot by="240000">
                                      <p:cBhvr>
                                        <p:cTn id="10" dur="400" fill="hold">
                                          <p:stCondLst>
                                            <p:cond delay="800"/>
                                          </p:stCondLst>
                                        </p:cTn>
                                        <p:tgtEl>
                                          <p:spTgt spid="110"/>
                                        </p:tgtEl>
                                        <p:attrNameLst>
                                          <p:attrName>r</p:attrName>
                                        </p:attrNameLst>
                                      </p:cBhvr>
                                    </p:animRot>
                                    <p:animRot by="-240000">
                                      <p:cBhvr>
                                        <p:cTn id="11" dur="400" fill="hold">
                                          <p:stCondLst>
                                            <p:cond delay="1200"/>
                                          </p:stCondLst>
                                        </p:cTn>
                                        <p:tgtEl>
                                          <p:spTgt spid="110"/>
                                        </p:tgtEl>
                                        <p:attrNameLst>
                                          <p:attrName>r</p:attrName>
                                        </p:attrNameLst>
                                      </p:cBhvr>
                                    </p:animRot>
                                    <p:animRot by="120000">
                                      <p:cBhvr>
                                        <p:cTn id="12" dur="400" fill="hold">
                                          <p:stCondLst>
                                            <p:cond delay="1600"/>
                                          </p:stCondLst>
                                        </p:cTn>
                                        <p:tgtEl>
                                          <p:spTgt spid="110"/>
                                        </p:tgtEl>
                                        <p:attrNameLst>
                                          <p:attrName>r</p:attrName>
                                        </p:attrNameLst>
                                      </p:cBhvr>
                                    </p:animRot>
                                  </p:childTnLst>
                                </p:cTn>
                              </p:par>
                              <p:par>
                                <p:cTn id="13" presetID="8" presetClass="emph" presetSubtype="0" fill="hold" nodeType="withEffect">
                                  <p:stCondLst>
                                    <p:cond delay="0"/>
                                  </p:stCondLst>
                                  <p:childTnLst>
                                    <p:animRot by="21600000">
                                      <p:cBhvr>
                                        <p:cTn id="14" dur="2000" fill="hold"/>
                                        <p:tgtEl>
                                          <p:spTgt spid="111"/>
                                        </p:tgtEl>
                                        <p:attrNameLst>
                                          <p:attrName>r</p:attrName>
                                        </p:attrNameLst>
                                      </p:cBhvr>
                                    </p:animRot>
                                  </p:childTnLst>
                                </p:cTn>
                              </p:par>
                              <p:par>
                                <p:cTn id="15" presetID="8" presetClass="emph" presetSubtype="0" fill="hold" nodeType="withEffect">
                                  <p:stCondLst>
                                    <p:cond delay="0"/>
                                  </p:stCondLst>
                                  <p:childTnLst>
                                    <p:animRot by="21600000">
                                      <p:cBhvr>
                                        <p:cTn id="16" dur="2000" fill="hold"/>
                                        <p:tgtEl>
                                          <p:spTgt spid="1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rgbClr val="FFFF00"/>
              </a:buClr>
              <a:buSzPts val="4400"/>
              <a:buFont typeface="Calibri"/>
              <a:buNone/>
            </a:pPr>
            <a:r>
              <a:rPr lang="en-US">
                <a:solidFill>
                  <a:srgbClr val="FFFF00"/>
                </a:solidFill>
              </a:rPr>
              <a:t>Data Visualization </a:t>
            </a:r>
          </a:p>
        </p:txBody>
      </p:sp>
      <p:sp>
        <p:nvSpPr>
          <p:cNvPr id="118" name="Shape 118"/>
          <p:cNvSpPr txBox="1">
            <a:spLocks noGrp="1"/>
          </p:cNvSpPr>
          <p:nvPr>
            <p:ph type="body" idx="1"/>
          </p:nvPr>
        </p:nvSpPr>
        <p:spPr>
          <a:xfrm>
            <a:off x="838200" y="1825625"/>
            <a:ext cx="10515600" cy="4351338"/>
          </a:xfrm>
          <a:prstGeom prst="rect">
            <a:avLst/>
          </a:prstGeom>
          <a:noFill/>
          <a:ln>
            <a:noFill/>
          </a:ln>
        </p:spPr>
        <p:txBody>
          <a:bodyPr wrap="square" lIns="91425" tIns="45700" rIns="91425" bIns="45700" anchor="t" anchorCtr="0">
            <a:noAutofit/>
          </a:bodyPr>
          <a:lstStyle/>
          <a:p>
            <a:pPr marL="228600" marR="0" lvl="0" indent="-228600" algn="l" rtl="0">
              <a:lnSpc>
                <a:spcPct val="90000"/>
              </a:lnSpc>
              <a:spcBef>
                <a:spcPts val="0"/>
              </a:spcBef>
              <a:buClr>
                <a:schemeClr val="dk1"/>
              </a:buClr>
              <a:buSzPts val="2800"/>
              <a:buFont typeface="Arial"/>
              <a:buNone/>
            </a:pPr>
            <a:endParaRPr sz="2800" b="0" i="0" u="none" strike="noStrike" cap="none">
              <a:solidFill>
                <a:schemeClr val="dk1"/>
              </a:solidFill>
              <a:latin typeface="Calibri"/>
              <a:ea typeface="Calibri"/>
              <a:cs typeface="Calibri"/>
              <a:sym typeface="Calibri"/>
            </a:endParaRPr>
          </a:p>
        </p:txBody>
      </p:sp>
      <p:pic>
        <p:nvPicPr>
          <p:cNvPr id="119" name="Shape 119"/>
          <p:cNvPicPr preferRelativeResize="0"/>
          <p:nvPr/>
        </p:nvPicPr>
        <p:blipFill>
          <a:blip r:embed="rId5">
            <a:alphaModFix/>
          </a:blip>
          <a:stretch>
            <a:fillRect/>
          </a:stretch>
        </p:blipFill>
        <p:spPr>
          <a:xfrm>
            <a:off x="457975" y="2286000"/>
            <a:ext cx="4842688" cy="4572000"/>
          </a:xfrm>
          <a:prstGeom prst="rect">
            <a:avLst/>
          </a:prstGeom>
          <a:noFill/>
          <a:ln>
            <a:noFill/>
          </a:ln>
        </p:spPr>
      </p:pic>
      <p:pic>
        <p:nvPicPr>
          <p:cNvPr id="121" name="Shape 121"/>
          <p:cNvPicPr preferRelativeResize="0"/>
          <p:nvPr/>
        </p:nvPicPr>
        <p:blipFill>
          <a:blip r:embed="rId6">
            <a:alphaModFix/>
          </a:blip>
          <a:stretch>
            <a:fillRect/>
          </a:stretch>
        </p:blipFill>
        <p:spPr>
          <a:xfrm>
            <a:off x="7200900" y="2286000"/>
            <a:ext cx="4533125" cy="4452063"/>
          </a:xfrm>
          <a:prstGeom prst="rect">
            <a:avLst/>
          </a:prstGeom>
          <a:noFill/>
          <a:ln>
            <a:noFill/>
          </a:ln>
        </p:spPr>
      </p:pic>
      <p:pic>
        <p:nvPicPr>
          <p:cNvPr id="122" name="Shape 122"/>
          <p:cNvPicPr preferRelativeResize="0"/>
          <p:nvPr/>
        </p:nvPicPr>
        <p:blipFill>
          <a:blip r:embed="rId7">
            <a:alphaModFix/>
          </a:blip>
          <a:stretch>
            <a:fillRect/>
          </a:stretch>
        </p:blipFill>
        <p:spPr>
          <a:xfrm>
            <a:off x="9370025" y="126650"/>
            <a:ext cx="1983775" cy="1983775"/>
          </a:xfrm>
          <a:prstGeom prst="rect">
            <a:avLst/>
          </a:prstGeom>
          <a:noFill/>
          <a:ln>
            <a:noFill/>
          </a:ln>
        </p:spPr>
      </p:pic>
      <p:pic>
        <p:nvPicPr>
          <p:cNvPr id="123" name="Shape 123"/>
          <p:cNvPicPr preferRelativeResize="0"/>
          <p:nvPr/>
        </p:nvPicPr>
        <p:blipFill>
          <a:blip r:embed="rId8">
            <a:alphaModFix/>
            <a:extLst>
              <a:ext uri="{BEBA8EAE-BF5A-486C-A8C5-ECC9F3942E4B}">
                <a14:imgProps xmlns:a14="http://schemas.microsoft.com/office/drawing/2010/main">
                  <a14:imgLayer r:embed="rId9">
                    <a14:imgEffect>
                      <a14:backgroundRemoval t="0" b="100000" l="0" r="100000"/>
                    </a14:imgEffect>
                  </a14:imgLayer>
                </a14:imgProps>
              </a:ext>
            </a:extLst>
          </a:blip>
          <a:stretch>
            <a:fillRect/>
          </a:stretch>
        </p:blipFill>
        <p:spPr>
          <a:xfrm>
            <a:off x="6051650" y="338763"/>
            <a:ext cx="1771650" cy="1771650"/>
          </a:xfrm>
          <a:prstGeom prst="rect">
            <a:avLst/>
          </a:prstGeom>
          <a:noFill/>
          <a:ln>
            <a:noFill/>
          </a:ln>
        </p:spPr>
      </p:pic>
      <p:pic>
        <p:nvPicPr>
          <p:cNvPr id="3" name="Slide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0" y="60452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000"/>
    </mc:Choice>
    <mc:Fallback>
      <p:transition spd="slow" advTm="4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055" fill="hold"/>
                                        <p:tgtEl>
                                          <p:spTgt spid="3"/>
                                        </p:tgtEl>
                                      </p:cBhvr>
                                    </p:cmd>
                                  </p:childTnLst>
                                </p:cTn>
                              </p:par>
                              <p:par>
                                <p:cTn id="7" presetID="12" presetClass="entr" presetSubtype="2" fill="hold" nodeType="withEffect">
                                  <p:stCondLst>
                                    <p:cond delay="0"/>
                                  </p:stCondLst>
                                  <p:childTnLst>
                                    <p:set>
                                      <p:cBhvr>
                                        <p:cTn id="8" dur="1" fill="hold">
                                          <p:stCondLst>
                                            <p:cond delay="0"/>
                                          </p:stCondLst>
                                        </p:cTn>
                                        <p:tgtEl>
                                          <p:spTgt spid="119"/>
                                        </p:tgtEl>
                                        <p:attrNameLst>
                                          <p:attrName>style.visibility</p:attrName>
                                        </p:attrNameLst>
                                      </p:cBhvr>
                                      <p:to>
                                        <p:strVal val="visible"/>
                                      </p:to>
                                    </p:set>
                                    <p:anim calcmode="lin" valueType="num">
                                      <p:cBhvr additive="base">
                                        <p:cTn id="9" dur="1000"/>
                                        <p:tgtEl>
                                          <p:spTgt spid="119"/>
                                        </p:tgtEl>
                                        <p:attrNameLst>
                                          <p:attrName>ppt_x</p:attrName>
                                        </p:attrNameLst>
                                      </p:cBhvr>
                                      <p:tavLst>
                                        <p:tav tm="0">
                                          <p:val>
                                            <p:strVal val="#ppt_x+#ppt_w*1.125000"/>
                                          </p:val>
                                        </p:tav>
                                        <p:tav tm="100000">
                                          <p:val>
                                            <p:strVal val="#ppt_x"/>
                                          </p:val>
                                        </p:tav>
                                      </p:tavLst>
                                    </p:anim>
                                    <p:animEffect transition="in" filter="wipe(left)">
                                      <p:cBhvr>
                                        <p:cTn id="10" dur="1000"/>
                                        <p:tgtEl>
                                          <p:spTgt spid="119"/>
                                        </p:tgtEl>
                                      </p:cBhvr>
                                    </p:animEffect>
                                  </p:childTnLst>
                                </p:cTn>
                              </p:par>
                              <p:par>
                                <p:cTn id="11" presetID="12" presetClass="entr" presetSubtype="8" fill="hold" nodeType="withEffect">
                                  <p:stCondLst>
                                    <p:cond delay="0"/>
                                  </p:stCondLst>
                                  <p:childTnLst>
                                    <p:set>
                                      <p:cBhvr>
                                        <p:cTn id="12" dur="1" fill="hold">
                                          <p:stCondLst>
                                            <p:cond delay="0"/>
                                          </p:stCondLst>
                                        </p:cTn>
                                        <p:tgtEl>
                                          <p:spTgt spid="121"/>
                                        </p:tgtEl>
                                        <p:attrNameLst>
                                          <p:attrName>style.visibility</p:attrName>
                                        </p:attrNameLst>
                                      </p:cBhvr>
                                      <p:to>
                                        <p:strVal val="visible"/>
                                      </p:to>
                                    </p:set>
                                    <p:anim calcmode="lin" valueType="num">
                                      <p:cBhvr additive="base">
                                        <p:cTn id="13" dur="1000"/>
                                        <p:tgtEl>
                                          <p:spTgt spid="121"/>
                                        </p:tgtEl>
                                        <p:attrNameLst>
                                          <p:attrName>ppt_x</p:attrName>
                                        </p:attrNameLst>
                                      </p:cBhvr>
                                      <p:tavLst>
                                        <p:tav tm="0">
                                          <p:val>
                                            <p:strVal val="#ppt_x-#ppt_w*1.125000"/>
                                          </p:val>
                                        </p:tav>
                                        <p:tav tm="100000">
                                          <p:val>
                                            <p:strVal val="#ppt_x"/>
                                          </p:val>
                                        </p:tav>
                                      </p:tavLst>
                                    </p:anim>
                                    <p:animEffect transition="in" filter="wipe(right)">
                                      <p:cBhvr>
                                        <p:cTn id="14" dur="1000"/>
                                        <p:tgtEl>
                                          <p:spTgt spid="121"/>
                                        </p:tgtEl>
                                      </p:cBhvr>
                                    </p:animEffect>
                                  </p:childTnLst>
                                </p:cTn>
                              </p:par>
                              <p:par>
                                <p:cTn id="15" presetID="12" presetClass="entr" presetSubtype="2" fill="hold" nodeType="withEffect">
                                  <p:stCondLst>
                                    <p:cond delay="0"/>
                                  </p:stCondLst>
                                  <p:childTnLst>
                                    <p:set>
                                      <p:cBhvr>
                                        <p:cTn id="16" dur="1" fill="hold">
                                          <p:stCondLst>
                                            <p:cond delay="0"/>
                                          </p:stCondLst>
                                        </p:cTn>
                                        <p:tgtEl>
                                          <p:spTgt spid="123"/>
                                        </p:tgtEl>
                                        <p:attrNameLst>
                                          <p:attrName>style.visibility</p:attrName>
                                        </p:attrNameLst>
                                      </p:cBhvr>
                                      <p:to>
                                        <p:strVal val="visible"/>
                                      </p:to>
                                    </p:set>
                                    <p:anim calcmode="lin" valueType="num">
                                      <p:cBhvr additive="base">
                                        <p:cTn id="17" dur="1000"/>
                                        <p:tgtEl>
                                          <p:spTgt spid="123"/>
                                        </p:tgtEl>
                                        <p:attrNameLst>
                                          <p:attrName>ppt_x</p:attrName>
                                        </p:attrNameLst>
                                      </p:cBhvr>
                                      <p:tavLst>
                                        <p:tav tm="0">
                                          <p:val>
                                            <p:strVal val="#ppt_x+#ppt_w*1.125000"/>
                                          </p:val>
                                        </p:tav>
                                        <p:tav tm="100000">
                                          <p:val>
                                            <p:strVal val="#ppt_x"/>
                                          </p:val>
                                        </p:tav>
                                      </p:tavLst>
                                    </p:anim>
                                    <p:animEffect transition="in" filter="wipe(left)">
                                      <p:cBhvr>
                                        <p:cTn id="18" dur="1000"/>
                                        <p:tgtEl>
                                          <p:spTgt spid="123"/>
                                        </p:tgtEl>
                                      </p:cBhvr>
                                    </p:animEffect>
                                  </p:childTnLst>
                                </p:cTn>
                              </p:par>
                              <p:par>
                                <p:cTn id="19" presetID="12" presetClass="entr" presetSubtype="8" fill="hold" nodeType="withEffect">
                                  <p:stCondLst>
                                    <p:cond delay="0"/>
                                  </p:stCondLst>
                                  <p:childTnLst>
                                    <p:set>
                                      <p:cBhvr>
                                        <p:cTn id="20" dur="1" fill="hold">
                                          <p:stCondLst>
                                            <p:cond delay="0"/>
                                          </p:stCondLst>
                                        </p:cTn>
                                        <p:tgtEl>
                                          <p:spTgt spid="122"/>
                                        </p:tgtEl>
                                        <p:attrNameLst>
                                          <p:attrName>style.visibility</p:attrName>
                                        </p:attrNameLst>
                                      </p:cBhvr>
                                      <p:to>
                                        <p:strVal val="visible"/>
                                      </p:to>
                                    </p:set>
                                    <p:anim calcmode="lin" valueType="num">
                                      <p:cBhvr additive="base">
                                        <p:cTn id="21" dur="1000"/>
                                        <p:tgtEl>
                                          <p:spTgt spid="122"/>
                                        </p:tgtEl>
                                        <p:attrNameLst>
                                          <p:attrName>ppt_x</p:attrName>
                                        </p:attrNameLst>
                                      </p:cBhvr>
                                      <p:tavLst>
                                        <p:tav tm="0">
                                          <p:val>
                                            <p:strVal val="#ppt_x-#ppt_w*1.125000"/>
                                          </p:val>
                                        </p:tav>
                                        <p:tav tm="100000">
                                          <p:val>
                                            <p:strVal val="#ppt_x"/>
                                          </p:val>
                                        </p:tav>
                                      </p:tavLst>
                                    </p:anim>
                                    <p:animEffect transition="in" filter="wipe(right)">
                                      <p:cBhvr>
                                        <p:cTn id="22" dur="10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3"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00"/>
                </a:solidFill>
              </a:rPr>
              <a:t>Speed vs. Win Percentage</a:t>
            </a:r>
            <a:endParaRPr lang="en-US" dirty="0">
              <a:solidFill>
                <a:srgbClr val="FFFF00"/>
              </a:solidFill>
            </a:endParaRPr>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95601" y="1276668"/>
            <a:ext cx="5819775" cy="5581332"/>
          </a:xfrm>
          <a:prstGeom prst="rect">
            <a:avLst/>
          </a:prstGeom>
        </p:spPr>
      </p:pic>
      <p:pic>
        <p:nvPicPr>
          <p:cNvPr id="5" name="Slide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0" y="6045200"/>
            <a:ext cx="812800" cy="812800"/>
          </a:xfrm>
          <a:prstGeom prst="rect">
            <a:avLst/>
          </a:prstGeom>
        </p:spPr>
      </p:pic>
    </p:spTree>
    <p:extLst>
      <p:ext uri="{BB962C8B-B14F-4D97-AF65-F5344CB8AC3E}">
        <p14:creationId xmlns:p14="http://schemas.microsoft.com/office/powerpoint/2010/main" val="1391586268"/>
      </p:ext>
    </p:extLst>
  </p:cSld>
  <p:clrMapOvr>
    <a:masterClrMapping/>
  </p:clrMapOvr>
  <mc:AlternateContent xmlns:mc="http://schemas.openxmlformats.org/markup-compatibility/2006">
    <mc:Choice xmlns:p14="http://schemas.microsoft.com/office/powerpoint/2010/main" Requires="p14">
      <p:transition spd="slow" p14:dur="2000" advTm="17000"/>
    </mc:Choice>
    <mc:Fallback>
      <p:transition spd="slow" advTm="17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139" fill="hold"/>
                                        <p:tgtEl>
                                          <p:spTgt spid="5"/>
                                        </p:tgtEl>
                                      </p:cBhvr>
                                    </p:cmd>
                                  </p:childTnLst>
                                </p:cTn>
                              </p:par>
                              <p:par>
                                <p:cTn id="7" presetID="55"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 calcmode="lin" valueType="num">
                                      <p:cBhvr>
                                        <p:cTn id="9" dur="2000" fill="hold"/>
                                        <p:tgtEl>
                                          <p:spTgt spid="4"/>
                                        </p:tgtEl>
                                        <p:attrNameLst>
                                          <p:attrName>ppt_w</p:attrName>
                                        </p:attrNameLst>
                                      </p:cBhvr>
                                      <p:tavLst>
                                        <p:tav tm="0">
                                          <p:val>
                                            <p:strVal val="#ppt_w*0.70"/>
                                          </p:val>
                                        </p:tav>
                                        <p:tav tm="100000">
                                          <p:val>
                                            <p:strVal val="#ppt_w"/>
                                          </p:val>
                                        </p:tav>
                                      </p:tavLst>
                                    </p:anim>
                                    <p:anim calcmode="lin" valueType="num">
                                      <p:cBhvr>
                                        <p:cTn id="10" dur="2000" fill="hold"/>
                                        <p:tgtEl>
                                          <p:spTgt spid="4"/>
                                        </p:tgtEl>
                                        <p:attrNameLst>
                                          <p:attrName>ppt_h</p:attrName>
                                        </p:attrNameLst>
                                      </p:cBhvr>
                                      <p:tavLst>
                                        <p:tav tm="0">
                                          <p:val>
                                            <p:strVal val="#ppt_h"/>
                                          </p:val>
                                        </p:tav>
                                        <p:tav tm="100000">
                                          <p:val>
                                            <p:strVal val="#ppt_h"/>
                                          </p:val>
                                        </p:tav>
                                      </p:tavLst>
                                    </p:anim>
                                    <p:animEffect transition="in" filter="fade">
                                      <p:cBhvr>
                                        <p:cTn id="11"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marL="0" lvl="0" indent="0">
              <a:spcBef>
                <a:spcPts val="0"/>
              </a:spcBef>
              <a:buNone/>
            </a:pPr>
            <a:r>
              <a:rPr lang="en-US">
                <a:solidFill>
                  <a:srgbClr val="FFFF00"/>
                </a:solidFill>
              </a:rPr>
              <a:t>What makes for a good Pokemon</a:t>
            </a:r>
          </a:p>
        </p:txBody>
      </p:sp>
      <p:sp>
        <p:nvSpPr>
          <p:cNvPr id="129" name="Shape 129"/>
          <p:cNvSpPr txBox="1">
            <a:spLocks noGrp="1"/>
          </p:cNvSpPr>
          <p:nvPr>
            <p:ph type="body" idx="1"/>
          </p:nvPr>
        </p:nvSpPr>
        <p:spPr>
          <a:xfrm>
            <a:off x="589375" y="1690825"/>
            <a:ext cx="10591800" cy="4351200"/>
          </a:xfrm>
          <a:prstGeom prst="rect">
            <a:avLst/>
          </a:prstGeom>
        </p:spPr>
        <p:txBody>
          <a:bodyPr wrap="square" lIns="91425" tIns="91425" rIns="91425" bIns="91425" anchor="t" anchorCtr="0">
            <a:noAutofit/>
          </a:bodyPr>
          <a:lstStyle/>
          <a:p>
            <a:pPr marL="228600" lvl="0" indent="-50800">
              <a:spcBef>
                <a:spcPts val="0"/>
              </a:spcBef>
              <a:buNone/>
            </a:pPr>
            <a:r>
              <a:rPr lang="en-US"/>
              <a:t>We used Random Forest Sampler</a:t>
            </a:r>
          </a:p>
          <a:p>
            <a:pPr marL="228600" lvl="0" indent="-50800">
              <a:spcBef>
                <a:spcPts val="0"/>
              </a:spcBef>
              <a:buNone/>
            </a:pPr>
            <a:r>
              <a:rPr lang="en-US"/>
              <a:t>This model has a 97% accuracy</a:t>
            </a:r>
          </a:p>
          <a:p>
            <a:pPr marL="228600" lvl="0" indent="-50800">
              <a:spcBef>
                <a:spcPts val="0"/>
              </a:spcBef>
              <a:buNone/>
            </a:pPr>
            <a:endParaRPr/>
          </a:p>
          <a:p>
            <a:pPr marL="228600" lvl="0" indent="-50800">
              <a:spcBef>
                <a:spcPts val="0"/>
              </a:spcBef>
              <a:buNone/>
            </a:pPr>
            <a:endParaRPr/>
          </a:p>
        </p:txBody>
      </p:sp>
      <p:pic>
        <p:nvPicPr>
          <p:cNvPr id="130" name="Shape 130"/>
          <p:cNvPicPr preferRelativeResize="0"/>
          <p:nvPr/>
        </p:nvPicPr>
        <p:blipFill>
          <a:blip r:embed="rId5">
            <a:alphaModFix/>
          </a:blip>
          <a:stretch>
            <a:fillRect/>
          </a:stretch>
        </p:blipFill>
        <p:spPr>
          <a:xfrm>
            <a:off x="589375" y="2923575"/>
            <a:ext cx="9837575" cy="3701150"/>
          </a:xfrm>
          <a:prstGeom prst="rect">
            <a:avLst/>
          </a:prstGeom>
          <a:noFill/>
          <a:ln>
            <a:noFill/>
          </a:ln>
        </p:spPr>
      </p:pic>
      <p:pic>
        <p:nvPicPr>
          <p:cNvPr id="131" name="Shape 131"/>
          <p:cNvPicPr preferRelativeResize="0"/>
          <p:nvPr/>
        </p:nvPicPr>
        <p:blipFill>
          <a:blip r:embed="rId6">
            <a:alphaModFix/>
          </a:blip>
          <a:stretch>
            <a:fillRect/>
          </a:stretch>
        </p:blipFill>
        <p:spPr>
          <a:xfrm>
            <a:off x="7538151" y="0"/>
            <a:ext cx="2787724" cy="2858300"/>
          </a:xfrm>
          <a:prstGeom prst="rect">
            <a:avLst/>
          </a:prstGeom>
          <a:noFill/>
          <a:ln>
            <a:noFill/>
          </a:ln>
        </p:spPr>
      </p:pic>
      <p:pic>
        <p:nvPicPr>
          <p:cNvPr id="132" name="Shape 132"/>
          <p:cNvPicPr preferRelativeResize="0"/>
          <p:nvPr/>
        </p:nvPicPr>
        <p:blipFill>
          <a:blip r:embed="rId7">
            <a:alphaModFix/>
          </a:blip>
          <a:stretch>
            <a:fillRect/>
          </a:stretch>
        </p:blipFill>
        <p:spPr>
          <a:xfrm>
            <a:off x="10426950" y="5140275"/>
            <a:ext cx="1707100" cy="1484450"/>
          </a:xfrm>
          <a:prstGeom prst="rect">
            <a:avLst/>
          </a:prstGeom>
          <a:noFill/>
          <a:ln>
            <a:noFill/>
          </a:ln>
        </p:spPr>
      </p:pic>
      <p:pic>
        <p:nvPicPr>
          <p:cNvPr id="2" name="Slide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251090" y="438988"/>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000"/>
    </mc:Choice>
    <mc:Fallback>
      <p:transition spd="slow" advTm="3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509" fill="hold"/>
                                        <p:tgtEl>
                                          <p:spTgt spid="2"/>
                                        </p:tgtEl>
                                      </p:cBhvr>
                                    </p:cmd>
                                  </p:childTnLst>
                                </p:cTn>
                              </p:par>
                              <p:par>
                                <p:cTn id="7" presetID="2" presetClass="entr" presetSubtype="1" fill="hold" nodeType="withEffect">
                                  <p:stCondLst>
                                    <p:cond delay="0"/>
                                  </p:stCondLst>
                                  <p:childTnLst>
                                    <p:set>
                                      <p:cBhvr>
                                        <p:cTn id="8" dur="1" fill="hold">
                                          <p:stCondLst>
                                            <p:cond delay="0"/>
                                          </p:stCondLst>
                                        </p:cTn>
                                        <p:tgtEl>
                                          <p:spTgt spid="132"/>
                                        </p:tgtEl>
                                        <p:attrNameLst>
                                          <p:attrName>style.visibility</p:attrName>
                                        </p:attrNameLst>
                                      </p:cBhvr>
                                      <p:to>
                                        <p:strVal val="visible"/>
                                      </p:to>
                                    </p:set>
                                    <p:anim calcmode="lin" valueType="num">
                                      <p:cBhvr additive="base">
                                        <p:cTn id="9" dur="500" fill="hold"/>
                                        <p:tgtEl>
                                          <p:spTgt spid="132"/>
                                        </p:tgtEl>
                                        <p:attrNameLst>
                                          <p:attrName>ppt_x</p:attrName>
                                        </p:attrNameLst>
                                      </p:cBhvr>
                                      <p:tavLst>
                                        <p:tav tm="0">
                                          <p:val>
                                            <p:strVal val="#ppt_x"/>
                                          </p:val>
                                        </p:tav>
                                        <p:tav tm="100000">
                                          <p:val>
                                            <p:strVal val="#ppt_x"/>
                                          </p:val>
                                        </p:tav>
                                      </p:tavLst>
                                    </p:anim>
                                    <p:anim calcmode="lin" valueType="num">
                                      <p:cBhvr additive="base">
                                        <p:cTn id="10" dur="500" fill="hold"/>
                                        <p:tgtEl>
                                          <p:spTgt spid="132"/>
                                        </p:tgtEl>
                                        <p:attrNameLst>
                                          <p:attrName>ppt_y</p:attrName>
                                        </p:attrNameLst>
                                      </p:cBhvr>
                                      <p:tavLst>
                                        <p:tav tm="0">
                                          <p:val>
                                            <p:strVal val="0-#ppt_h/2"/>
                                          </p:val>
                                        </p:tav>
                                        <p:tav tm="100000">
                                          <p:val>
                                            <p:strVal val="#ppt_y"/>
                                          </p:val>
                                        </p:tav>
                                      </p:tavLst>
                                    </p:anim>
                                  </p:childTnLst>
                                </p:cTn>
                              </p:par>
                              <p:par>
                                <p:cTn id="11" presetID="19" presetClass="entr" presetSubtype="10" fill="hold" nodeType="withEffect">
                                  <p:stCondLst>
                                    <p:cond delay="0"/>
                                  </p:stCondLst>
                                  <p:childTnLst>
                                    <p:set>
                                      <p:cBhvr>
                                        <p:cTn id="12" dur="1" fill="hold">
                                          <p:stCondLst>
                                            <p:cond delay="0"/>
                                          </p:stCondLst>
                                        </p:cTn>
                                        <p:tgtEl>
                                          <p:spTgt spid="131"/>
                                        </p:tgtEl>
                                        <p:attrNameLst>
                                          <p:attrName>style.visibility</p:attrName>
                                        </p:attrNameLst>
                                      </p:cBhvr>
                                      <p:to>
                                        <p:strVal val="visible"/>
                                      </p:to>
                                    </p:set>
                                    <p:anim calcmode="lin" valueType="num">
                                      <p:cBhvr>
                                        <p:cTn id="13" dur="2250" fill="hold"/>
                                        <p:tgtEl>
                                          <p:spTgt spid="131"/>
                                        </p:tgtEl>
                                        <p:attrNameLst>
                                          <p:attrName>ppt_w</p:attrName>
                                        </p:attrNameLst>
                                      </p:cBhvr>
                                      <p:tavLst>
                                        <p:tav tm="0" fmla="#ppt_w*sin(2.5*pi*$)">
                                          <p:val>
                                            <p:fltVal val="0"/>
                                          </p:val>
                                        </p:tav>
                                        <p:tav tm="100000">
                                          <p:val>
                                            <p:fltVal val="1"/>
                                          </p:val>
                                        </p:tav>
                                      </p:tavLst>
                                    </p:anim>
                                    <p:anim calcmode="lin" valueType="num">
                                      <p:cBhvr>
                                        <p:cTn id="14" dur="2250" fill="hold"/>
                                        <p:tgtEl>
                                          <p:spTgt spid="13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marL="0" lvl="0" indent="0">
              <a:spcBef>
                <a:spcPts val="0"/>
              </a:spcBef>
              <a:buNone/>
            </a:pPr>
            <a:r>
              <a:rPr lang="en-US">
                <a:solidFill>
                  <a:srgbClr val="FFFF00"/>
                </a:solidFill>
              </a:rPr>
              <a:t>Decision Tree</a:t>
            </a:r>
          </a:p>
        </p:txBody>
      </p:sp>
      <p:sp>
        <p:nvSpPr>
          <p:cNvPr id="138" name="Shape 138"/>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228600" lvl="0" indent="-50800">
              <a:spcBef>
                <a:spcPts val="0"/>
              </a:spcBef>
              <a:buNone/>
            </a:pPr>
            <a:endParaRPr/>
          </a:p>
        </p:txBody>
      </p:sp>
      <p:pic>
        <p:nvPicPr>
          <p:cNvPr id="139" name="Shape 139"/>
          <p:cNvPicPr preferRelativeResize="0"/>
          <p:nvPr/>
        </p:nvPicPr>
        <p:blipFill>
          <a:blip r:embed="rId5">
            <a:alphaModFix/>
          </a:blip>
          <a:stretch>
            <a:fillRect/>
          </a:stretch>
        </p:blipFill>
        <p:spPr>
          <a:xfrm>
            <a:off x="155525" y="1690825"/>
            <a:ext cx="11010123" cy="4834500"/>
          </a:xfrm>
          <a:prstGeom prst="rect">
            <a:avLst/>
          </a:prstGeom>
          <a:noFill/>
          <a:ln>
            <a:noFill/>
          </a:ln>
        </p:spPr>
      </p:pic>
      <p:pic>
        <p:nvPicPr>
          <p:cNvPr id="140" name="Shape 140"/>
          <p:cNvPicPr preferRelativeResize="0"/>
          <p:nvPr/>
        </p:nvPicPr>
        <p:blipFill>
          <a:blip r:embed="rId6">
            <a:alphaModFix/>
          </a:blip>
          <a:stretch>
            <a:fillRect/>
          </a:stretch>
        </p:blipFill>
        <p:spPr>
          <a:xfrm flipH="1">
            <a:off x="8787650" y="942075"/>
            <a:ext cx="2076475" cy="2105550"/>
          </a:xfrm>
          <a:prstGeom prst="rect">
            <a:avLst/>
          </a:prstGeom>
          <a:noFill/>
          <a:ln>
            <a:noFill/>
          </a:ln>
        </p:spPr>
      </p:pic>
      <p:pic>
        <p:nvPicPr>
          <p:cNvPr id="141" name="Shape 141"/>
          <p:cNvPicPr preferRelativeResize="0"/>
          <p:nvPr/>
        </p:nvPicPr>
        <p:blipFill>
          <a:blip r:embed="rId6">
            <a:alphaModFix/>
          </a:blip>
          <a:stretch>
            <a:fillRect/>
          </a:stretch>
        </p:blipFill>
        <p:spPr>
          <a:xfrm>
            <a:off x="624350" y="1825625"/>
            <a:ext cx="2105550" cy="2105550"/>
          </a:xfrm>
          <a:prstGeom prst="rect">
            <a:avLst/>
          </a:prstGeom>
          <a:noFill/>
          <a:ln>
            <a:noFill/>
          </a:ln>
        </p:spPr>
      </p:pic>
      <p:pic>
        <p:nvPicPr>
          <p:cNvPr id="2" name="Slide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3675" y="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000"/>
    </mc:Choice>
    <mc:Fallback>
      <p:transition spd="slow" advTm="4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890" fill="hold"/>
                                        <p:tgtEl>
                                          <p:spTgt spid="2"/>
                                        </p:tgtEl>
                                      </p:cBhvr>
                                    </p:cmd>
                                  </p:childTnLst>
                                </p:cTn>
                              </p:par>
                              <p:par>
                                <p:cTn id="7" presetID="8" presetClass="emph" presetSubtype="0" fill="hold" nodeType="withEffect">
                                  <p:stCondLst>
                                    <p:cond delay="0"/>
                                  </p:stCondLst>
                                  <p:childTnLst>
                                    <p:animRot by="21600000">
                                      <p:cBhvr>
                                        <p:cTn id="8" dur="2750" fill="hold"/>
                                        <p:tgtEl>
                                          <p:spTgt spid="141"/>
                                        </p:tgtEl>
                                        <p:attrNameLst>
                                          <p:attrName>r</p:attrName>
                                        </p:attrNameLst>
                                      </p:cBhvr>
                                    </p:animRot>
                                  </p:childTnLst>
                                </p:cTn>
                              </p:par>
                              <p:par>
                                <p:cTn id="9" presetID="8" presetClass="emph" presetSubtype="0" fill="hold" nodeType="withEffect">
                                  <p:stCondLst>
                                    <p:cond delay="0"/>
                                  </p:stCondLst>
                                  <p:childTnLst>
                                    <p:animRot by="21600000">
                                      <p:cBhvr>
                                        <p:cTn id="10" dur="2750" fill="hold"/>
                                        <p:tgtEl>
                                          <p:spTgt spid="1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marL="0" lvl="0" indent="0">
              <a:spcBef>
                <a:spcPts val="0"/>
              </a:spcBef>
              <a:buNone/>
            </a:pPr>
            <a:r>
              <a:rPr lang="en-US"/>
              <a:t>Best Pokemon</a:t>
            </a:r>
          </a:p>
        </p:txBody>
      </p:sp>
      <p:sp>
        <p:nvSpPr>
          <p:cNvPr id="147" name="Shape 147"/>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457200" lvl="0" indent="-406400" rtl="0">
              <a:spcBef>
                <a:spcPts val="0"/>
              </a:spcBef>
              <a:spcAft>
                <a:spcPts val="0"/>
              </a:spcAft>
              <a:buSzPts val="2800"/>
              <a:buAutoNum type="arabicPeriod"/>
            </a:pPr>
            <a:r>
              <a:rPr lang="en-US" dirty="0"/>
              <a:t>Mega </a:t>
            </a:r>
            <a:r>
              <a:rPr lang="en-US" dirty="0" err="1"/>
              <a:t>Aerodactyl</a:t>
            </a:r>
            <a:r>
              <a:rPr lang="en-US" dirty="0"/>
              <a:t>- 98.44%</a:t>
            </a:r>
          </a:p>
          <a:p>
            <a:pPr marL="457200" lvl="0" indent="-406400" rtl="0">
              <a:spcBef>
                <a:spcPts val="0"/>
              </a:spcBef>
              <a:spcAft>
                <a:spcPts val="0"/>
              </a:spcAft>
              <a:buSzPts val="2800"/>
              <a:buAutoNum type="arabicPeriod"/>
            </a:pPr>
            <a:r>
              <a:rPr lang="en-US" dirty="0" err="1"/>
              <a:t>Weavile</a:t>
            </a:r>
            <a:r>
              <a:rPr lang="en-US" dirty="0"/>
              <a:t>- 97.47%</a:t>
            </a:r>
          </a:p>
          <a:p>
            <a:pPr marL="457200" lvl="0" indent="-406400" rtl="0">
              <a:spcBef>
                <a:spcPts val="0"/>
              </a:spcBef>
              <a:spcAft>
                <a:spcPts val="0"/>
              </a:spcAft>
              <a:buSzPts val="2800"/>
              <a:buAutoNum type="arabicPeriod"/>
            </a:pPr>
            <a:r>
              <a:rPr lang="en-US" dirty="0" err="1"/>
              <a:t>Tornadus</a:t>
            </a:r>
            <a:r>
              <a:rPr lang="en-US" dirty="0"/>
              <a:t> Therian- </a:t>
            </a:r>
            <a:r>
              <a:rPr lang="en-US" dirty="0" smtClean="0"/>
              <a:t>96.80%</a:t>
            </a:r>
            <a:endParaRPr lang="en-US" dirty="0"/>
          </a:p>
          <a:p>
            <a:pPr marL="457200" lvl="0" indent="-406400" rtl="0">
              <a:spcBef>
                <a:spcPts val="0"/>
              </a:spcBef>
              <a:spcAft>
                <a:spcPts val="0"/>
              </a:spcAft>
              <a:buSzPts val="2800"/>
              <a:buAutoNum type="arabicPeriod"/>
            </a:pPr>
            <a:r>
              <a:rPr lang="en-US" dirty="0"/>
              <a:t>Mega </a:t>
            </a:r>
            <a:r>
              <a:rPr lang="en-US" dirty="0" err="1"/>
              <a:t>Beedrill</a:t>
            </a:r>
            <a:r>
              <a:rPr lang="en-US" dirty="0"/>
              <a:t>- 96.63%</a:t>
            </a:r>
          </a:p>
          <a:p>
            <a:pPr marL="457200" lvl="0" indent="-406400">
              <a:spcBef>
                <a:spcPts val="0"/>
              </a:spcBef>
              <a:buSzPts val="2800"/>
              <a:buAutoNum type="arabicPeriod"/>
            </a:pPr>
            <a:r>
              <a:rPr lang="en-US" dirty="0" err="1" smtClean="0"/>
              <a:t>Aerodactyl</a:t>
            </a:r>
            <a:r>
              <a:rPr lang="en-US" dirty="0" smtClean="0"/>
              <a:t>- </a:t>
            </a:r>
            <a:r>
              <a:rPr lang="en-US" dirty="0"/>
              <a:t>96.45%</a:t>
            </a:r>
          </a:p>
        </p:txBody>
      </p:sp>
      <p:pic>
        <p:nvPicPr>
          <p:cNvPr id="148" name="Shape 148"/>
          <p:cNvPicPr preferRelativeResize="0"/>
          <p:nvPr/>
        </p:nvPicPr>
        <p:blipFill>
          <a:blip r:embed="rId5">
            <a:alphaModFix/>
          </a:blip>
          <a:stretch>
            <a:fillRect/>
          </a:stretch>
        </p:blipFill>
        <p:spPr>
          <a:xfrm>
            <a:off x="4743475" y="607925"/>
            <a:ext cx="1956766" cy="1325699"/>
          </a:xfrm>
          <a:prstGeom prst="rect">
            <a:avLst/>
          </a:prstGeom>
          <a:noFill/>
          <a:ln>
            <a:noFill/>
          </a:ln>
        </p:spPr>
      </p:pic>
      <p:pic>
        <p:nvPicPr>
          <p:cNvPr id="149" name="Shape 149"/>
          <p:cNvPicPr preferRelativeResize="0"/>
          <p:nvPr/>
        </p:nvPicPr>
        <p:blipFill>
          <a:blip r:embed="rId6">
            <a:alphaModFix/>
          </a:blip>
          <a:stretch>
            <a:fillRect/>
          </a:stretch>
        </p:blipFill>
        <p:spPr>
          <a:xfrm>
            <a:off x="6361475" y="1825624"/>
            <a:ext cx="1330000" cy="1573974"/>
          </a:xfrm>
          <a:prstGeom prst="rect">
            <a:avLst/>
          </a:prstGeom>
          <a:noFill/>
          <a:ln>
            <a:noFill/>
          </a:ln>
        </p:spPr>
      </p:pic>
      <p:pic>
        <p:nvPicPr>
          <p:cNvPr id="150" name="Shape 150"/>
          <p:cNvPicPr preferRelativeResize="0"/>
          <p:nvPr/>
        </p:nvPicPr>
        <p:blipFill>
          <a:blip r:embed="rId7">
            <a:alphaModFix/>
          </a:blip>
          <a:stretch>
            <a:fillRect/>
          </a:stretch>
        </p:blipFill>
        <p:spPr>
          <a:xfrm>
            <a:off x="8500425" y="3399600"/>
            <a:ext cx="2060050" cy="1826575"/>
          </a:xfrm>
          <a:prstGeom prst="rect">
            <a:avLst/>
          </a:prstGeom>
          <a:noFill/>
          <a:ln>
            <a:noFill/>
          </a:ln>
        </p:spPr>
      </p:pic>
      <p:pic>
        <p:nvPicPr>
          <p:cNvPr id="151" name="Shape 151"/>
          <p:cNvPicPr preferRelativeResize="0"/>
          <p:nvPr/>
        </p:nvPicPr>
        <p:blipFill>
          <a:blip r:embed="rId8">
            <a:alphaModFix/>
          </a:blip>
          <a:stretch>
            <a:fillRect/>
          </a:stretch>
        </p:blipFill>
        <p:spPr>
          <a:xfrm>
            <a:off x="5543625" y="3771300"/>
            <a:ext cx="1738375" cy="2086050"/>
          </a:xfrm>
          <a:prstGeom prst="rect">
            <a:avLst/>
          </a:prstGeom>
          <a:noFill/>
          <a:ln>
            <a:noFill/>
          </a:ln>
        </p:spPr>
      </p:pic>
      <p:pic>
        <p:nvPicPr>
          <p:cNvPr id="152" name="Shape 152"/>
          <p:cNvPicPr preferRelativeResize="0"/>
          <p:nvPr/>
        </p:nvPicPr>
        <p:blipFill>
          <a:blip r:embed="rId9">
            <a:alphaModFix/>
          </a:blip>
          <a:stretch>
            <a:fillRect/>
          </a:stretch>
        </p:blipFill>
        <p:spPr>
          <a:xfrm>
            <a:off x="1913250" y="4003875"/>
            <a:ext cx="2381250" cy="2381250"/>
          </a:xfrm>
          <a:prstGeom prst="rect">
            <a:avLst/>
          </a:prstGeom>
          <a:noFill/>
          <a:ln>
            <a:noFill/>
          </a:ln>
        </p:spPr>
      </p:pic>
      <p:pic>
        <p:nvPicPr>
          <p:cNvPr id="2" name="Slide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25400" y="60452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3000"/>
    </mc:Choice>
    <mc:Fallback>
      <p:transition spd="slow" advTm="5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98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639</TotalTime>
  <Words>399</Words>
  <Application>Microsoft Macintosh PowerPoint</Application>
  <PresentationFormat>Widescreen</PresentationFormat>
  <Paragraphs>43</Paragraphs>
  <Slides>12</Slides>
  <Notes>12</Notes>
  <HiddenSlides>0</HiddenSlides>
  <MMClips>12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Calibri</vt:lpstr>
      <vt:lpstr>Arial</vt:lpstr>
      <vt:lpstr>Office Theme</vt:lpstr>
      <vt:lpstr>Pokémon Analytics</vt:lpstr>
      <vt:lpstr>Who is the best Pokemon</vt:lpstr>
      <vt:lpstr>Dataset Description</vt:lpstr>
      <vt:lpstr>Data cleaning</vt:lpstr>
      <vt:lpstr>Data Visualization </vt:lpstr>
      <vt:lpstr>Speed vs. Win Percentage</vt:lpstr>
      <vt:lpstr>What makes for a good Pokemon</vt:lpstr>
      <vt:lpstr>Decision Tree</vt:lpstr>
      <vt:lpstr>Best Pokemon</vt:lpstr>
      <vt:lpstr>Worst Pokemon</vt:lpstr>
      <vt:lpstr>Key Findings</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Pokémon Analytics</dc:title>
  <cp:lastModifiedBy>Zack Supple</cp:lastModifiedBy>
  <cp:revision>15</cp:revision>
  <dcterms:modified xsi:type="dcterms:W3CDTF">2017-12-06T16:42:11Z</dcterms:modified>
</cp:coreProperties>
</file>